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0"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5B0F27-6D14-40A7-8352-102CA18EA661}" type="datetimeFigureOut">
              <a:rPr lang="en-US" smtClean="0"/>
              <a:t>1/26/2016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3411B-BDB5-4E09-B676-AE36EB161BFB}" type="slidenum">
              <a:rPr lang="en-US" smtClean="0"/>
              <a:t>‹#›</a:t>
            </a:fld>
            <a:endParaRPr lang="en-US" dirty="0"/>
          </a:p>
        </p:txBody>
      </p:sp>
    </p:spTree>
    <p:extLst>
      <p:ext uri="{BB962C8B-B14F-4D97-AF65-F5344CB8AC3E}">
        <p14:creationId xmlns:p14="http://schemas.microsoft.com/office/powerpoint/2010/main" val="419657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1AE3411B-BDB5-4E09-B676-AE36EB161BFB}" type="slidenum">
              <a:rPr lang="en-US" smtClean="0"/>
              <a:t>30</a:t>
            </a:fld>
            <a:endParaRPr lang="en-US"/>
          </a:p>
        </p:txBody>
      </p:sp>
    </p:spTree>
    <p:extLst>
      <p:ext uri="{BB962C8B-B14F-4D97-AF65-F5344CB8AC3E}">
        <p14:creationId xmlns:p14="http://schemas.microsoft.com/office/powerpoint/2010/main" val="797812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A7883A-4DF7-4CA6-AC9D-3000DECA2890}"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A8003-642E-4443-BE23-9CF88235F6E5}" type="slidenum">
              <a:rPr lang="en-US" smtClean="0"/>
              <a:t>‹#›</a:t>
            </a:fld>
            <a:endParaRPr lang="en-US" dirty="0"/>
          </a:p>
        </p:txBody>
      </p:sp>
    </p:spTree>
    <p:extLst>
      <p:ext uri="{BB962C8B-B14F-4D97-AF65-F5344CB8AC3E}">
        <p14:creationId xmlns:p14="http://schemas.microsoft.com/office/powerpoint/2010/main" val="43053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7883A-4DF7-4CA6-AC9D-3000DECA2890}"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A8003-642E-4443-BE23-9CF88235F6E5}" type="slidenum">
              <a:rPr lang="en-US" smtClean="0"/>
              <a:t>‹#›</a:t>
            </a:fld>
            <a:endParaRPr lang="en-US" dirty="0"/>
          </a:p>
        </p:txBody>
      </p:sp>
    </p:spTree>
    <p:extLst>
      <p:ext uri="{BB962C8B-B14F-4D97-AF65-F5344CB8AC3E}">
        <p14:creationId xmlns:p14="http://schemas.microsoft.com/office/powerpoint/2010/main" val="421036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7883A-4DF7-4CA6-AC9D-3000DECA2890}"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A8003-642E-4443-BE23-9CF88235F6E5}" type="slidenum">
              <a:rPr lang="en-US" smtClean="0"/>
              <a:t>‹#›</a:t>
            </a:fld>
            <a:endParaRPr lang="en-US" dirty="0"/>
          </a:p>
        </p:txBody>
      </p:sp>
    </p:spTree>
    <p:extLst>
      <p:ext uri="{BB962C8B-B14F-4D97-AF65-F5344CB8AC3E}">
        <p14:creationId xmlns:p14="http://schemas.microsoft.com/office/powerpoint/2010/main" val="363784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7883A-4DF7-4CA6-AC9D-3000DECA2890}"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A8003-642E-4443-BE23-9CF88235F6E5}" type="slidenum">
              <a:rPr lang="en-US" smtClean="0"/>
              <a:t>‹#›</a:t>
            </a:fld>
            <a:endParaRPr lang="en-US" dirty="0"/>
          </a:p>
        </p:txBody>
      </p:sp>
    </p:spTree>
    <p:extLst>
      <p:ext uri="{BB962C8B-B14F-4D97-AF65-F5344CB8AC3E}">
        <p14:creationId xmlns:p14="http://schemas.microsoft.com/office/powerpoint/2010/main" val="39459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7883A-4DF7-4CA6-AC9D-3000DECA2890}"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A8003-642E-4443-BE23-9CF88235F6E5}" type="slidenum">
              <a:rPr lang="en-US" smtClean="0"/>
              <a:t>‹#›</a:t>
            </a:fld>
            <a:endParaRPr lang="en-US" dirty="0"/>
          </a:p>
        </p:txBody>
      </p:sp>
    </p:spTree>
    <p:extLst>
      <p:ext uri="{BB962C8B-B14F-4D97-AF65-F5344CB8AC3E}">
        <p14:creationId xmlns:p14="http://schemas.microsoft.com/office/powerpoint/2010/main" val="2197216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7883A-4DF7-4CA6-AC9D-3000DECA2890}"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0A8003-642E-4443-BE23-9CF88235F6E5}" type="slidenum">
              <a:rPr lang="en-US" smtClean="0"/>
              <a:t>‹#›</a:t>
            </a:fld>
            <a:endParaRPr lang="en-US" dirty="0"/>
          </a:p>
        </p:txBody>
      </p:sp>
    </p:spTree>
    <p:extLst>
      <p:ext uri="{BB962C8B-B14F-4D97-AF65-F5344CB8AC3E}">
        <p14:creationId xmlns:p14="http://schemas.microsoft.com/office/powerpoint/2010/main" val="3671280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A7883A-4DF7-4CA6-AC9D-3000DECA2890}" type="datetimeFigureOut">
              <a:rPr lang="en-US" smtClean="0"/>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0A8003-642E-4443-BE23-9CF88235F6E5}" type="slidenum">
              <a:rPr lang="en-US" smtClean="0"/>
              <a:t>‹#›</a:t>
            </a:fld>
            <a:endParaRPr lang="en-US" dirty="0"/>
          </a:p>
        </p:txBody>
      </p:sp>
    </p:spTree>
    <p:extLst>
      <p:ext uri="{BB962C8B-B14F-4D97-AF65-F5344CB8AC3E}">
        <p14:creationId xmlns:p14="http://schemas.microsoft.com/office/powerpoint/2010/main" val="2832070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A7883A-4DF7-4CA6-AC9D-3000DECA2890}" type="datetimeFigureOut">
              <a:rPr lang="en-US" smtClean="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0A8003-642E-4443-BE23-9CF88235F6E5}" type="slidenum">
              <a:rPr lang="en-US" smtClean="0"/>
              <a:t>‹#›</a:t>
            </a:fld>
            <a:endParaRPr lang="en-US" dirty="0"/>
          </a:p>
        </p:txBody>
      </p:sp>
    </p:spTree>
    <p:extLst>
      <p:ext uri="{BB962C8B-B14F-4D97-AF65-F5344CB8AC3E}">
        <p14:creationId xmlns:p14="http://schemas.microsoft.com/office/powerpoint/2010/main" val="307324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7883A-4DF7-4CA6-AC9D-3000DECA2890}" type="datetimeFigureOut">
              <a:rPr lang="en-US" smtClean="0"/>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0A8003-642E-4443-BE23-9CF88235F6E5}" type="slidenum">
              <a:rPr lang="en-US" smtClean="0"/>
              <a:t>‹#›</a:t>
            </a:fld>
            <a:endParaRPr lang="en-US" dirty="0"/>
          </a:p>
        </p:txBody>
      </p:sp>
    </p:spTree>
    <p:extLst>
      <p:ext uri="{BB962C8B-B14F-4D97-AF65-F5344CB8AC3E}">
        <p14:creationId xmlns:p14="http://schemas.microsoft.com/office/powerpoint/2010/main" val="120170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883A-4DF7-4CA6-AC9D-3000DECA2890}"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0A8003-642E-4443-BE23-9CF88235F6E5}" type="slidenum">
              <a:rPr lang="en-US" smtClean="0"/>
              <a:t>‹#›</a:t>
            </a:fld>
            <a:endParaRPr lang="en-US" dirty="0"/>
          </a:p>
        </p:txBody>
      </p:sp>
    </p:spTree>
    <p:extLst>
      <p:ext uri="{BB962C8B-B14F-4D97-AF65-F5344CB8AC3E}">
        <p14:creationId xmlns:p14="http://schemas.microsoft.com/office/powerpoint/2010/main" val="723823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883A-4DF7-4CA6-AC9D-3000DECA2890}"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0A8003-642E-4443-BE23-9CF88235F6E5}" type="slidenum">
              <a:rPr lang="en-US" smtClean="0"/>
              <a:t>‹#›</a:t>
            </a:fld>
            <a:endParaRPr lang="en-US" dirty="0"/>
          </a:p>
        </p:txBody>
      </p:sp>
    </p:spTree>
    <p:extLst>
      <p:ext uri="{BB962C8B-B14F-4D97-AF65-F5344CB8AC3E}">
        <p14:creationId xmlns:p14="http://schemas.microsoft.com/office/powerpoint/2010/main" val="374042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7883A-4DF7-4CA6-AC9D-3000DECA2890}" type="datetimeFigureOut">
              <a:rPr lang="en-US" smtClean="0"/>
              <a:t>1/25/2016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A8003-642E-4443-BE23-9CF88235F6E5}" type="slidenum">
              <a:rPr lang="en-US" smtClean="0"/>
              <a:t>‹#›</a:t>
            </a:fld>
            <a:endParaRPr lang="en-US" dirty="0"/>
          </a:p>
        </p:txBody>
      </p:sp>
    </p:spTree>
    <p:extLst>
      <p:ext uri="{BB962C8B-B14F-4D97-AF65-F5344CB8AC3E}">
        <p14:creationId xmlns:p14="http://schemas.microsoft.com/office/powerpoint/2010/main" val="1082845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Why Freedom?</a:t>
            </a:r>
            <a:endParaRPr lang="en-US" sz="8000" dirty="0"/>
          </a:p>
        </p:txBody>
      </p:sp>
    </p:spTree>
    <p:extLst>
      <p:ext uri="{BB962C8B-B14F-4D97-AF65-F5344CB8AC3E}">
        <p14:creationId xmlns:p14="http://schemas.microsoft.com/office/powerpoint/2010/main" val="1984655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7417415"/>
          </a:xfrm>
          <a:prstGeom prst="rect">
            <a:avLst/>
          </a:prstGeom>
        </p:spPr>
        <p:txBody>
          <a:bodyPr wrap="square">
            <a:spAutoFit/>
          </a:bodyPr>
          <a:lstStyle/>
          <a:p>
            <a:r>
              <a:rPr lang="en-US" sz="2800" b="1" dirty="0" smtClean="0"/>
              <a:t>After all of this instruction along with  graphic explanation  about the blessings and the curses Moses gathered Israel and said the following:</a:t>
            </a:r>
          </a:p>
          <a:p>
            <a:r>
              <a:rPr lang="en-US" sz="2800" b="1" dirty="0" smtClean="0"/>
              <a:t>                                                                                                                                                                           </a:t>
            </a:r>
            <a:r>
              <a:rPr lang="en-US" sz="2800" b="1" dirty="0" err="1" smtClean="0"/>
              <a:t>Deu</a:t>
            </a:r>
            <a:r>
              <a:rPr lang="en-US" sz="2800" b="1" dirty="0" smtClean="0"/>
              <a:t> 30:11  For this commandment which I command you today is not hidden from you, neither is it far off. </a:t>
            </a:r>
          </a:p>
          <a:p>
            <a:r>
              <a:rPr lang="en-US" sz="2800" b="1" dirty="0" err="1" smtClean="0"/>
              <a:t>Deu</a:t>
            </a:r>
            <a:r>
              <a:rPr lang="en-US" sz="2800" b="1" dirty="0" smtClean="0"/>
              <a:t> 30:12  It is not in Heaven, that you should say, Who shall go up for us to Heaven, and bring it to us, so that we may hear it and do it? </a:t>
            </a:r>
          </a:p>
          <a:p>
            <a:r>
              <a:rPr lang="en-US" sz="2800" b="1" dirty="0" err="1" smtClean="0"/>
              <a:t>Deu</a:t>
            </a:r>
            <a:r>
              <a:rPr lang="en-US" sz="2800" b="1" dirty="0" smtClean="0"/>
              <a:t> 30:13  Nor is it beyond the sea, that you should say, Who shall go over the sea for us to the region beyond the sea, and bring it to us, so that we may hear it and do it? </a:t>
            </a:r>
          </a:p>
          <a:p>
            <a:r>
              <a:rPr lang="en-US" sz="2800" b="1" dirty="0" err="1" smtClean="0"/>
              <a:t>Deu</a:t>
            </a:r>
            <a:r>
              <a:rPr lang="en-US" sz="2800" b="1" dirty="0" smtClean="0"/>
              <a:t> 30:14  But the Word is very near you, in your mouth and in your heart, so that you may do it.                                                                                                                                                 </a:t>
            </a:r>
          </a:p>
          <a:p>
            <a:endParaRPr lang="en-US" sz="2800" dirty="0"/>
          </a:p>
          <a:p>
            <a:endParaRPr lang="en-US" sz="2800" dirty="0" smtClean="0"/>
          </a:p>
          <a:p>
            <a:r>
              <a:rPr lang="en-US" sz="2800" dirty="0" smtClean="0"/>
              <a:t> </a:t>
            </a:r>
            <a:endParaRPr lang="en-US" sz="2800" dirty="0"/>
          </a:p>
        </p:txBody>
      </p:sp>
    </p:spTree>
    <p:extLst>
      <p:ext uri="{BB962C8B-B14F-4D97-AF65-F5344CB8AC3E}">
        <p14:creationId xmlns:p14="http://schemas.microsoft.com/office/powerpoint/2010/main" val="3183645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5693866"/>
          </a:xfrm>
          <a:prstGeom prst="rect">
            <a:avLst/>
          </a:prstGeom>
        </p:spPr>
        <p:txBody>
          <a:bodyPr wrap="square">
            <a:spAutoFit/>
          </a:bodyPr>
          <a:lstStyle/>
          <a:p>
            <a:r>
              <a:rPr lang="en-US" sz="2800" b="1" dirty="0" smtClean="0"/>
              <a:t>Deu_30:19  I call heaven and earth to record this day against you, that I have set before you life and death, blessing and cursing: therefore choose life, that both thou and thy seed may live: </a:t>
            </a:r>
          </a:p>
          <a:p>
            <a:endParaRPr lang="en-US" sz="2800" b="1" dirty="0"/>
          </a:p>
          <a:p>
            <a:r>
              <a:rPr lang="en-US" sz="2800" b="1" dirty="0" smtClean="0"/>
              <a:t>God says to us choose life ,choose life ,choose life</a:t>
            </a:r>
          </a:p>
          <a:p>
            <a:endParaRPr lang="en-US" sz="2800" b="1" dirty="0"/>
          </a:p>
          <a:p>
            <a:r>
              <a:rPr lang="en-US" sz="2800" b="1" dirty="0" smtClean="0"/>
              <a:t>Lets look at it in the new testament:</a:t>
            </a:r>
          </a:p>
          <a:p>
            <a:r>
              <a:rPr lang="en-US" sz="2800" b="1" dirty="0" smtClean="0"/>
              <a:t>Romans </a:t>
            </a:r>
          </a:p>
          <a:p>
            <a:endParaRPr lang="en-US" sz="2800" b="1" dirty="0"/>
          </a:p>
          <a:p>
            <a:r>
              <a:rPr lang="en-US" sz="2800" b="1" dirty="0" smtClean="0"/>
              <a:t>Rom 6:23  For the wages of sin is death, but the gift of God is eternal life through Jesus Christ our Lord. </a:t>
            </a:r>
          </a:p>
          <a:p>
            <a:endParaRPr lang="en-US" sz="2800" b="1" dirty="0"/>
          </a:p>
        </p:txBody>
      </p:sp>
    </p:spTree>
    <p:extLst>
      <p:ext uri="{BB962C8B-B14F-4D97-AF65-F5344CB8AC3E}">
        <p14:creationId xmlns:p14="http://schemas.microsoft.com/office/powerpoint/2010/main" val="588257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91600" cy="6986528"/>
          </a:xfrm>
          <a:prstGeom prst="rect">
            <a:avLst/>
          </a:prstGeom>
        </p:spPr>
        <p:txBody>
          <a:bodyPr wrap="square">
            <a:spAutoFit/>
          </a:bodyPr>
          <a:lstStyle/>
          <a:p>
            <a:r>
              <a:rPr lang="en-US" sz="2800" dirty="0" smtClean="0"/>
              <a:t>Rom 6:19  I speak in the manner of men because of the weakness of your flesh; for as you have yielded your members as slaves to uncleanness, and to lawless act unto lawless act, even so now yield your members as slaves to righteousness unto holiness. </a:t>
            </a:r>
          </a:p>
          <a:p>
            <a:endParaRPr lang="en-US" sz="2800" dirty="0"/>
          </a:p>
          <a:p>
            <a:r>
              <a:rPr lang="en-US" sz="2800" dirty="0" smtClean="0"/>
              <a:t>Rom_8:13  For if you live according to the flesh, you shall die. But if you through the Spirit mortify the deeds of the body, you shall live. </a:t>
            </a:r>
          </a:p>
          <a:p>
            <a:endParaRPr lang="en-US" sz="2800" dirty="0" smtClean="0"/>
          </a:p>
          <a:p>
            <a:r>
              <a:rPr lang="en-US" sz="2800" dirty="0" smtClean="0"/>
              <a:t>Rom_13:14  But put on the Lord Jesus Christ, and do not take thought beforehand for the lusts of the flesh. </a:t>
            </a:r>
          </a:p>
          <a:p>
            <a:endParaRPr lang="en-US" sz="2800" dirty="0" smtClean="0"/>
          </a:p>
          <a:p>
            <a:r>
              <a:rPr lang="en-US" sz="2800" dirty="0" smtClean="0"/>
              <a:t>Gal_5:13  For, brothers, you were called to liberty. Only do not use the liberty for an opening to the flesh, but by love serve one another. </a:t>
            </a:r>
            <a:endParaRPr lang="en-US" sz="2800" dirty="0"/>
          </a:p>
        </p:txBody>
      </p:sp>
    </p:spTree>
    <p:extLst>
      <p:ext uri="{BB962C8B-B14F-4D97-AF65-F5344CB8AC3E}">
        <p14:creationId xmlns:p14="http://schemas.microsoft.com/office/powerpoint/2010/main" val="2197454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124754"/>
          </a:xfrm>
          <a:prstGeom prst="rect">
            <a:avLst/>
          </a:prstGeom>
        </p:spPr>
        <p:txBody>
          <a:bodyPr wrap="square">
            <a:spAutoFit/>
          </a:bodyPr>
          <a:lstStyle/>
          <a:p>
            <a:r>
              <a:rPr lang="en-US" sz="2800" b="1" dirty="0" smtClean="0"/>
              <a:t>Gal_6:8  For he sowing to his flesh will reap corruption from the flesh. But he sowing to the Spirit will reap life everlasting from the Spirit.</a:t>
            </a:r>
          </a:p>
          <a:p>
            <a:r>
              <a:rPr lang="en-US" sz="2800" b="1" dirty="0" smtClean="0"/>
              <a:t>1Co_6:9  Do you not know that the unrighteous shall not inherit the kingdom of God? Do not be deceived; neither fornicators, nor idolaters, nor adulterers, nor abusers, nor homosexuals, </a:t>
            </a:r>
          </a:p>
          <a:p>
            <a:r>
              <a:rPr lang="en-US" sz="2800" b="1" dirty="0" smtClean="0"/>
              <a:t>1Co_6:10  nor thieves, nor covetous, nor drunkards, nor revilers, nor </a:t>
            </a:r>
            <a:r>
              <a:rPr lang="en-US" sz="2800" b="1" dirty="0" err="1" smtClean="0"/>
              <a:t>extortioners</a:t>
            </a:r>
            <a:r>
              <a:rPr lang="en-US" sz="2800" b="1" dirty="0" smtClean="0"/>
              <a:t>, shall inherit the kingdom of God. </a:t>
            </a:r>
          </a:p>
          <a:p>
            <a:endParaRPr lang="en-US" sz="2800" b="1" dirty="0"/>
          </a:p>
          <a:p>
            <a:r>
              <a:rPr lang="en-US" sz="2800" b="1" dirty="0" smtClean="0"/>
              <a:t>The Lord has implored us to choose life. Where the kingdom of God is there is life. Lets take a look at what the kingdom is and what it brings. </a:t>
            </a:r>
            <a:endParaRPr lang="en-US" sz="2800" b="1" dirty="0"/>
          </a:p>
        </p:txBody>
      </p:sp>
    </p:spTree>
    <p:extLst>
      <p:ext uri="{BB962C8B-B14F-4D97-AF65-F5344CB8AC3E}">
        <p14:creationId xmlns:p14="http://schemas.microsoft.com/office/powerpoint/2010/main" val="1612442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10600" cy="6555641"/>
          </a:xfrm>
          <a:prstGeom prst="rect">
            <a:avLst/>
          </a:prstGeom>
        </p:spPr>
        <p:txBody>
          <a:bodyPr wrap="square">
            <a:spAutoFit/>
          </a:bodyPr>
          <a:lstStyle/>
          <a:p>
            <a:r>
              <a:rPr lang="en-US" sz="2800" b="1" dirty="0" smtClean="0"/>
              <a:t>Rom_14:17  for the kingdom of God is not eating and drinking, but righteousness and peace and joy in the Holy Spirit. </a:t>
            </a:r>
          </a:p>
          <a:p>
            <a:r>
              <a:rPr lang="en-US" sz="2800" b="1" dirty="0" smtClean="0"/>
              <a:t>Mar_4:11  And He said to them, To you it is given to know the mystery of the kingdom of God. But to those outside, all these things are given in parables </a:t>
            </a:r>
          </a:p>
          <a:p>
            <a:r>
              <a:rPr lang="en-US" sz="2800" b="1" dirty="0" smtClean="0"/>
              <a:t>Luk_9:2  And He sent them to proclaim the kingdom of God and to heal the sick. </a:t>
            </a:r>
          </a:p>
          <a:p>
            <a:r>
              <a:rPr lang="en-US" sz="2800" b="1" dirty="0" smtClean="0"/>
              <a:t>Luk_9:11  But knowing this, the crowds followed Him. And He received them and spoke to them of the kingdom of God, and He healed those who had need of healing. </a:t>
            </a:r>
          </a:p>
          <a:p>
            <a:r>
              <a:rPr lang="en-US" sz="2800" b="1" dirty="0" smtClean="0"/>
              <a:t>Do you have peace and joy ? Have you received your righteousness from Jesus and learned to walk in it?</a:t>
            </a:r>
          </a:p>
          <a:p>
            <a:endParaRPr lang="en-US" sz="2800" b="1" dirty="0"/>
          </a:p>
        </p:txBody>
      </p:sp>
    </p:spTree>
    <p:extLst>
      <p:ext uri="{BB962C8B-B14F-4D97-AF65-F5344CB8AC3E}">
        <p14:creationId xmlns:p14="http://schemas.microsoft.com/office/powerpoint/2010/main" val="689922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927"/>
            <a:ext cx="8991600" cy="6555641"/>
          </a:xfrm>
          <a:prstGeom prst="rect">
            <a:avLst/>
          </a:prstGeom>
          <a:noFill/>
        </p:spPr>
        <p:txBody>
          <a:bodyPr wrap="square" rtlCol="0">
            <a:spAutoFit/>
          </a:bodyPr>
          <a:lstStyle/>
          <a:p>
            <a:r>
              <a:rPr lang="en-US" sz="2800" b="1" dirty="0" smtClean="0"/>
              <a:t>Are you able to fully understand God’s word? Are you able to share about what Jesus has done for you with others ?  Do you have enough faith in Jesus to speak healing into the sick (both yourself and others) or </a:t>
            </a:r>
            <a:r>
              <a:rPr lang="en-US" sz="2800" b="1" dirty="0" err="1" smtClean="0"/>
              <a:t>or</a:t>
            </a:r>
            <a:r>
              <a:rPr lang="en-US" sz="2800" b="1" dirty="0" smtClean="0"/>
              <a:t> you afraid of </a:t>
            </a:r>
            <a:r>
              <a:rPr lang="en-US" sz="2800" b="1" dirty="0" err="1" smtClean="0"/>
              <a:t>of</a:t>
            </a:r>
            <a:r>
              <a:rPr lang="en-US" sz="2800" b="1" dirty="0" smtClean="0"/>
              <a:t> how you might be </a:t>
            </a:r>
            <a:r>
              <a:rPr lang="en-US" sz="2800" b="1" dirty="0" err="1" smtClean="0"/>
              <a:t>percieved</a:t>
            </a:r>
            <a:r>
              <a:rPr lang="en-US" sz="2800" b="1" dirty="0" smtClean="0"/>
              <a:t>. </a:t>
            </a:r>
          </a:p>
          <a:p>
            <a:r>
              <a:rPr lang="en-US" sz="2800" b="1" dirty="0" smtClean="0"/>
              <a:t>Lets look at New Testament  commandments. There are 1050 commands. Here are a few. As I read them lets ask the Lord to minister to us . If we are missing anywhere this is a bondage. God has promised to help us . This isn't  a legalistic exercise this is a walk with the spirit of God to see what restrains us. A sick dying world needs God’s people to be different. To shine bright like the sun. </a:t>
            </a:r>
          </a:p>
          <a:p>
            <a:r>
              <a:rPr lang="en-US" sz="2800" b="1" dirty="0" smtClean="0"/>
              <a:t>Dan 11:32  b: But the people who know their God will be strong and take action. </a:t>
            </a:r>
          </a:p>
          <a:p>
            <a:endParaRPr lang="en-US" sz="2800" b="1" dirty="0"/>
          </a:p>
        </p:txBody>
      </p:sp>
    </p:spTree>
    <p:extLst>
      <p:ext uri="{BB962C8B-B14F-4D97-AF65-F5344CB8AC3E}">
        <p14:creationId xmlns:p14="http://schemas.microsoft.com/office/powerpoint/2010/main" val="1103682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 y="6927"/>
            <a:ext cx="9067800" cy="7048083"/>
          </a:xfrm>
          <a:prstGeom prst="rect">
            <a:avLst/>
          </a:prstGeom>
        </p:spPr>
        <p:txBody>
          <a:bodyPr wrap="square">
            <a:spAutoFit/>
          </a:bodyPr>
          <a:lstStyle/>
          <a:p>
            <a:r>
              <a:rPr lang="en-US" sz="3200" b="1" dirty="0" smtClean="0"/>
              <a:t>        </a:t>
            </a:r>
            <a:r>
              <a:rPr lang="en-US" sz="2800" b="1" dirty="0" smtClean="0"/>
              <a:t>Seven "Abstains" - Abstain from </a:t>
            </a:r>
            <a:r>
              <a:rPr lang="en-US" sz="3200" b="1" dirty="0" smtClean="0"/>
              <a:t>:</a:t>
            </a:r>
          </a:p>
          <a:p>
            <a:r>
              <a:rPr lang="en-US" sz="2800" b="1" dirty="0" smtClean="0"/>
              <a:t>    Idols (ACTS 15:20)</a:t>
            </a:r>
          </a:p>
          <a:p>
            <a:r>
              <a:rPr lang="en-US" sz="2800" b="1" dirty="0" smtClean="0"/>
              <a:t>    Fornication (ACTS 15:20,29; 1 THESSALONIANS 4:2-3)</a:t>
            </a:r>
          </a:p>
          <a:p>
            <a:r>
              <a:rPr lang="en-US" sz="2800" b="1" dirty="0" smtClean="0"/>
              <a:t>    Strangled meats (ACTS 15:20)</a:t>
            </a:r>
          </a:p>
          <a:p>
            <a:r>
              <a:rPr lang="en-US" sz="2800" b="1" dirty="0" smtClean="0"/>
              <a:t>    Eating blood (ACTS 15:20)</a:t>
            </a:r>
          </a:p>
          <a:p>
            <a:r>
              <a:rPr lang="en-US" sz="2800" b="1" dirty="0" smtClean="0"/>
              <a:t>    Meats offered to idols (ACTS 15:29)</a:t>
            </a:r>
          </a:p>
          <a:p>
            <a:r>
              <a:rPr lang="en-US" sz="2800" b="1" dirty="0" smtClean="0"/>
              <a:t>    All appearance of evil (1 THESSALONIANS 5:22)</a:t>
            </a:r>
          </a:p>
          <a:p>
            <a:r>
              <a:rPr lang="en-US" sz="2800" b="1" dirty="0" smtClean="0"/>
              <a:t>    Fleshly lusts (1 PETER 2:11)</a:t>
            </a:r>
          </a:p>
          <a:p>
            <a:r>
              <a:rPr lang="en-US" sz="2800" b="1" dirty="0" smtClean="0"/>
              <a:t>    Seven Things to Avoid:</a:t>
            </a:r>
          </a:p>
          <a:p>
            <a:r>
              <a:rPr lang="en-US" sz="2800" b="1" dirty="0" smtClean="0"/>
              <a:t>    Troublemakers (ROMANS 16:17)</a:t>
            </a:r>
          </a:p>
          <a:p>
            <a:r>
              <a:rPr lang="en-US" sz="2800" b="1" dirty="0" smtClean="0"/>
              <a:t>    Profane and vain babblings (1 TIMOTHY 6:20)</a:t>
            </a:r>
          </a:p>
          <a:p>
            <a:r>
              <a:rPr lang="en-US" sz="2800" b="1" dirty="0" smtClean="0"/>
              <a:t>    False science (1 TIMOTHY 6:20)</a:t>
            </a:r>
          </a:p>
          <a:p>
            <a:r>
              <a:rPr lang="en-US" sz="2800" b="1" dirty="0" smtClean="0"/>
              <a:t>    Unlearned questions (2 TIMOTHY 2:23)</a:t>
            </a:r>
          </a:p>
          <a:p>
            <a:r>
              <a:rPr lang="en-US" sz="2800" b="1" dirty="0" smtClean="0"/>
              <a:t>    Foolish questions (TITUS 3:9)</a:t>
            </a:r>
          </a:p>
          <a:p>
            <a:r>
              <a:rPr lang="en-US" sz="2800" b="1" dirty="0" smtClean="0"/>
              <a:t>    Genealogies (TITUS 3:9)</a:t>
            </a:r>
          </a:p>
          <a:p>
            <a:r>
              <a:rPr lang="en-US" sz="2800" b="1" dirty="0" smtClean="0"/>
              <a:t>    Arguments about the law (TITUS 3:9)</a:t>
            </a:r>
            <a:endParaRPr lang="en-US" sz="2800" b="1" dirty="0"/>
          </a:p>
        </p:txBody>
      </p:sp>
    </p:spTree>
    <p:extLst>
      <p:ext uri="{BB962C8B-B14F-4D97-AF65-F5344CB8AC3E}">
        <p14:creationId xmlns:p14="http://schemas.microsoft.com/office/powerpoint/2010/main" val="102708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762999" cy="5539978"/>
          </a:xfrm>
          <a:prstGeom prst="rect">
            <a:avLst/>
          </a:prstGeom>
        </p:spPr>
        <p:txBody>
          <a:bodyPr wrap="square">
            <a:spAutoFit/>
          </a:bodyPr>
          <a:lstStyle/>
          <a:p>
            <a:r>
              <a:rPr lang="en-US" sz="2800" b="1" dirty="0" smtClean="0"/>
              <a:t>Seventy-four "</a:t>
            </a:r>
            <a:r>
              <a:rPr lang="en-US" sz="2800" b="1" dirty="0" err="1" smtClean="0"/>
              <a:t>Be's</a:t>
            </a:r>
            <a:r>
              <a:rPr lang="en-US" sz="2800" b="1" dirty="0" smtClean="0"/>
              <a:t>“</a:t>
            </a:r>
          </a:p>
          <a:p>
            <a:r>
              <a:rPr lang="en-US" sz="2800" b="1" dirty="0" smtClean="0"/>
              <a:t>Be exceeding glad (MATTHEW 5:12)</a:t>
            </a:r>
          </a:p>
          <a:p>
            <a:r>
              <a:rPr lang="en-US" sz="2800" b="1" dirty="0" smtClean="0"/>
              <a:t>Be reconciled to a brother (MATTHEW 5:24)</a:t>
            </a:r>
          </a:p>
          <a:p>
            <a:r>
              <a:rPr lang="en-US" sz="2800" b="1" dirty="0" smtClean="0"/>
              <a:t>Be content with your wages (LUKE 3:14)</a:t>
            </a:r>
          </a:p>
          <a:p>
            <a:r>
              <a:rPr lang="en-US" sz="2800" b="1" dirty="0" smtClean="0"/>
              <a:t>Be merciful as God (LUKE 6:36)</a:t>
            </a:r>
          </a:p>
          <a:p>
            <a:r>
              <a:rPr lang="en-US" sz="2800" b="1" dirty="0" smtClean="0"/>
              <a:t>Be like faithful servants (LUKE 12:36)</a:t>
            </a:r>
          </a:p>
          <a:p>
            <a:r>
              <a:rPr lang="en-US" sz="2800" b="1" dirty="0" smtClean="0"/>
              <a:t>Be thankful (COLOSSIANS 3:15)</a:t>
            </a:r>
          </a:p>
          <a:p>
            <a:r>
              <a:rPr lang="en-US" sz="2800" b="1" dirty="0" smtClean="0"/>
              <a:t>Be at peace among selves (1 THESSALONIANS 5:13)</a:t>
            </a:r>
          </a:p>
          <a:p>
            <a:r>
              <a:rPr lang="en-US" sz="2800" b="1" dirty="0" smtClean="0"/>
              <a:t>Be patient toward all people (1 THESSALONIANS 5:14; 2 TIMOTHY 2:24)</a:t>
            </a:r>
          </a:p>
          <a:p>
            <a:r>
              <a:rPr lang="en-US" sz="2800" b="1" dirty="0" smtClean="0"/>
              <a:t>Be no partaker of sin (1 TIMOTHY 5:22)</a:t>
            </a:r>
          </a:p>
          <a:p>
            <a:r>
              <a:rPr lang="en-US" sz="2800" b="1" dirty="0" smtClean="0"/>
              <a:t>Be sober and hope (1 PETER 1:13)</a:t>
            </a:r>
          </a:p>
          <a:p>
            <a:r>
              <a:rPr lang="en-US" dirty="0" smtClean="0"/>
              <a:t> </a:t>
            </a:r>
            <a:endParaRPr lang="en-US" dirty="0"/>
          </a:p>
        </p:txBody>
      </p:sp>
    </p:spTree>
    <p:extLst>
      <p:ext uri="{BB962C8B-B14F-4D97-AF65-F5344CB8AC3E}">
        <p14:creationId xmlns:p14="http://schemas.microsoft.com/office/powerpoint/2010/main" val="3063588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555641"/>
          </a:xfrm>
          <a:prstGeom prst="rect">
            <a:avLst/>
          </a:prstGeom>
        </p:spPr>
        <p:txBody>
          <a:bodyPr wrap="square">
            <a:spAutoFit/>
          </a:bodyPr>
          <a:lstStyle/>
          <a:p>
            <a:r>
              <a:rPr lang="en-US" sz="2800" b="1" dirty="0" smtClean="0"/>
              <a:t>Be </a:t>
            </a:r>
            <a:r>
              <a:rPr lang="en-US" sz="2800" b="1" dirty="0" err="1" smtClean="0"/>
              <a:t>unmoveable</a:t>
            </a:r>
            <a:r>
              <a:rPr lang="en-US" sz="2800" b="1" dirty="0" smtClean="0"/>
              <a:t> (1 CORINTHIANS 15:58)</a:t>
            </a:r>
          </a:p>
          <a:p>
            <a:r>
              <a:rPr lang="en-US" sz="2800" b="1" dirty="0" smtClean="0"/>
              <a:t>Be always abounding in God's work (1 CORINTHIANS 15:58)</a:t>
            </a:r>
          </a:p>
          <a:p>
            <a:r>
              <a:rPr lang="en-US" sz="2800" b="1" dirty="0" smtClean="0"/>
              <a:t>Be strong in the Lord (1 CORINTHIANS 16:13; EPHESIANS 6:10; 2 TIMOTHY 2:1)</a:t>
            </a:r>
          </a:p>
          <a:p>
            <a:r>
              <a:rPr lang="en-US" sz="2800" b="1" dirty="0" smtClean="0"/>
              <a:t>Be of good comfort (2 CORINTHIANS 13:11)</a:t>
            </a:r>
          </a:p>
          <a:p>
            <a:r>
              <a:rPr lang="en-US" sz="2800" b="1" dirty="0" smtClean="0"/>
              <a:t>Be of one mind (ROMANS 12:16; 2 CORINTHIANS 13:11; PHILIPPIANS 2:2; 1 PETER 3:8)</a:t>
            </a:r>
          </a:p>
          <a:p>
            <a:r>
              <a:rPr lang="en-US" sz="2800" b="1" dirty="0" smtClean="0"/>
              <a:t>Be separate from the unclean (2 CORINTHIANS 6:17)</a:t>
            </a:r>
          </a:p>
          <a:p>
            <a:r>
              <a:rPr lang="en-US" sz="2800" b="1" dirty="0" smtClean="0"/>
              <a:t>Be renewed in spirit (EPHESIANS 4:23)</a:t>
            </a:r>
          </a:p>
          <a:p>
            <a:r>
              <a:rPr lang="en-US" sz="2800" b="1" dirty="0" smtClean="0"/>
              <a:t>Be angry and sin not (EPHESIANS 4:26)</a:t>
            </a:r>
          </a:p>
          <a:p>
            <a:r>
              <a:rPr lang="en-US" sz="2800" b="1" dirty="0" smtClean="0"/>
              <a:t>Be tender-hearted one to another (EPHESIANS 4:32)</a:t>
            </a:r>
          </a:p>
          <a:p>
            <a:r>
              <a:rPr lang="en-US" sz="2800" b="1" dirty="0" smtClean="0"/>
              <a:t>Be filled with the Spirit (EPHESIANS 5:18)</a:t>
            </a:r>
          </a:p>
          <a:p>
            <a:r>
              <a:rPr lang="en-US" sz="2800" b="1" dirty="0" smtClean="0"/>
              <a:t>Be subject one to another (1 PETER 5:5)</a:t>
            </a:r>
          </a:p>
          <a:p>
            <a:r>
              <a:rPr lang="en-US" sz="2800" b="1" dirty="0" smtClean="0"/>
              <a:t>Be clothed with humility (1 PETER 5:5)</a:t>
            </a:r>
          </a:p>
          <a:p>
            <a:r>
              <a:rPr lang="en-US" sz="2800" b="1" dirty="0" smtClean="0"/>
              <a:t>Be vigilant (1 PETER 5:8)</a:t>
            </a:r>
            <a:endParaRPr lang="en-US" sz="2800" b="1" dirty="0"/>
          </a:p>
        </p:txBody>
      </p:sp>
    </p:spTree>
    <p:extLst>
      <p:ext uri="{BB962C8B-B14F-4D97-AF65-F5344CB8AC3E}">
        <p14:creationId xmlns:p14="http://schemas.microsoft.com/office/powerpoint/2010/main" val="701730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38929"/>
          </a:xfrm>
          <a:prstGeom prst="rect">
            <a:avLst/>
          </a:prstGeom>
        </p:spPr>
        <p:txBody>
          <a:bodyPr wrap="square">
            <a:spAutoFit/>
          </a:bodyPr>
          <a:lstStyle/>
          <a:p>
            <a:r>
              <a:rPr lang="en-US" sz="2800" b="1" dirty="0" smtClean="0"/>
              <a:t>Be sober and pray (1 PETER 4:7)</a:t>
            </a:r>
          </a:p>
          <a:p>
            <a:r>
              <a:rPr lang="en-US" sz="2800" b="1" dirty="0" smtClean="0"/>
              <a:t>Be sober, grave, temperate, sound in faith, charity, and patience (aged men, TITUS 2:2)</a:t>
            </a:r>
          </a:p>
          <a:p>
            <a:r>
              <a:rPr lang="en-US" sz="2800" b="1" dirty="0" smtClean="0"/>
              <a:t>Be sober, love husbands and children (young women, TITUS 2:4)</a:t>
            </a:r>
          </a:p>
          <a:p>
            <a:r>
              <a:rPr lang="en-US" sz="2800" b="1" dirty="0" smtClean="0"/>
              <a:t>Be sober minded (young men, TITUS 2:6)</a:t>
            </a:r>
          </a:p>
          <a:p>
            <a:r>
              <a:rPr lang="en-US" sz="2800" b="1" dirty="0" smtClean="0"/>
              <a:t>Be in </a:t>
            </a:r>
            <a:r>
              <a:rPr lang="en-US" sz="2800" b="1" dirty="0" err="1" smtClean="0"/>
              <a:t>behaviour</a:t>
            </a:r>
            <a:r>
              <a:rPr lang="en-US" sz="2800" b="1" dirty="0" smtClean="0"/>
              <a:t> as becoming to saints (aged women, TITUS 2:3)</a:t>
            </a:r>
          </a:p>
          <a:p>
            <a:r>
              <a:rPr lang="en-US" sz="2800" b="1" dirty="0" smtClean="0"/>
              <a:t>Be discreet, chaste, keepers at home, good, obedient (young women, TITUS 2:5)</a:t>
            </a:r>
          </a:p>
          <a:p>
            <a:r>
              <a:rPr lang="en-US" sz="2800" b="1" dirty="0" smtClean="0"/>
              <a:t>Be ready to give an answer of the hope that is in you (1 PETER 3:15)</a:t>
            </a:r>
          </a:p>
          <a:p>
            <a:r>
              <a:rPr lang="en-US" sz="2800" b="1" dirty="0" smtClean="0"/>
              <a:t>Be of good cheer (JOHN 16:33)</a:t>
            </a:r>
          </a:p>
          <a:p>
            <a:r>
              <a:rPr lang="en-US" sz="2800" b="1" dirty="0" smtClean="0"/>
              <a:t>Be fervent in spirit (ROMANS 12:11)</a:t>
            </a:r>
          </a:p>
          <a:p>
            <a:r>
              <a:rPr lang="en-US" sz="2800" b="1" dirty="0" smtClean="0"/>
              <a:t>Be patient in tribulation (ROMANS 12:12)</a:t>
            </a:r>
          </a:p>
          <a:p>
            <a:r>
              <a:rPr lang="en-US" sz="2800" b="1" dirty="0" smtClean="0"/>
              <a:t>Be given to hospitality (ROMANS 12:13)</a:t>
            </a:r>
            <a:endParaRPr lang="en-US" sz="2800" b="1" dirty="0"/>
          </a:p>
        </p:txBody>
      </p:sp>
    </p:spTree>
    <p:extLst>
      <p:ext uri="{BB962C8B-B14F-4D97-AF65-F5344CB8AC3E}">
        <p14:creationId xmlns:p14="http://schemas.microsoft.com/office/powerpoint/2010/main" val="372634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Definition of Freedom</a:t>
            </a:r>
            <a:endParaRPr lang="en-US" dirty="0"/>
          </a:p>
        </p:txBody>
      </p:sp>
      <p:sp>
        <p:nvSpPr>
          <p:cNvPr id="3" name="Content Placeholder 2"/>
          <p:cNvSpPr>
            <a:spLocks noGrp="1"/>
          </p:cNvSpPr>
          <p:nvPr>
            <p:ph idx="1"/>
          </p:nvPr>
        </p:nvSpPr>
        <p:spPr>
          <a:xfrm>
            <a:off x="18142" y="838200"/>
            <a:ext cx="8973457" cy="6019800"/>
          </a:xfrm>
        </p:spPr>
        <p:txBody>
          <a:bodyPr>
            <a:normAutofit lnSpcReduction="10000"/>
          </a:bodyPr>
          <a:lstStyle/>
          <a:p>
            <a:r>
              <a:rPr lang="en-US" dirty="0" smtClean="0"/>
              <a:t>the quality or state of being free: </a:t>
            </a:r>
          </a:p>
          <a:p>
            <a:r>
              <a:rPr lang="en-US" dirty="0" smtClean="0"/>
              <a:t> liberation from slavery or restraint or from the power of another</a:t>
            </a:r>
          </a:p>
          <a:p>
            <a:r>
              <a:rPr lang="en-US" dirty="0" smtClean="0"/>
              <a:t>the quality or state of being exempt or released usually from something onerous &lt;freedom from care&gt;</a:t>
            </a:r>
          </a:p>
          <a:p>
            <a:r>
              <a:rPr lang="en-US" dirty="0" smtClean="0"/>
              <a:t> ease, facility </a:t>
            </a:r>
          </a:p>
          <a:p>
            <a:r>
              <a:rPr lang="en-US" dirty="0" smtClean="0"/>
              <a:t>the quality of being frank, open, or outspoken</a:t>
            </a:r>
          </a:p>
          <a:p>
            <a:r>
              <a:rPr lang="en-US" dirty="0" smtClean="0"/>
              <a:t>boldness of conception or execution</a:t>
            </a:r>
          </a:p>
          <a:p>
            <a:r>
              <a:rPr lang="en-US" dirty="0" smtClean="0"/>
              <a:t> unrestricted use , a political right, franchise, privilege</a:t>
            </a:r>
          </a:p>
          <a:p>
            <a:endParaRPr lang="en-US" dirty="0" smtClean="0"/>
          </a:p>
          <a:p>
            <a:endParaRPr lang="en-US" dirty="0"/>
          </a:p>
        </p:txBody>
      </p:sp>
    </p:spTree>
    <p:extLst>
      <p:ext uri="{BB962C8B-B14F-4D97-AF65-F5344CB8AC3E}">
        <p14:creationId xmlns:p14="http://schemas.microsoft.com/office/powerpoint/2010/main" val="3356400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8610600" cy="6986528"/>
          </a:xfrm>
          <a:prstGeom prst="rect">
            <a:avLst/>
          </a:prstGeom>
        </p:spPr>
        <p:txBody>
          <a:bodyPr wrap="square">
            <a:spAutoFit/>
          </a:bodyPr>
          <a:lstStyle/>
          <a:p>
            <a:r>
              <a:rPr lang="en-US" sz="2800" b="1" dirty="0" smtClean="0"/>
              <a:t>Thirty "Be Not's":</a:t>
            </a:r>
          </a:p>
          <a:p>
            <a:r>
              <a:rPr lang="en-US" sz="2800" b="1" dirty="0" smtClean="0"/>
              <a:t>Be not partakers with sinners (EPHESIANS 5:7)</a:t>
            </a:r>
          </a:p>
          <a:p>
            <a:r>
              <a:rPr lang="en-US" sz="2800" b="1" dirty="0" smtClean="0"/>
              <a:t>Be not unwise about God's will (EPHESIANS 5:17)</a:t>
            </a:r>
          </a:p>
          <a:p>
            <a:r>
              <a:rPr lang="en-US" sz="2800" b="1" dirty="0" smtClean="0"/>
              <a:t>Be not drunk with wine (EPHESIANS 5:18)</a:t>
            </a:r>
          </a:p>
          <a:p>
            <a:r>
              <a:rPr lang="en-US" sz="2800" b="1" dirty="0" smtClean="0"/>
              <a:t>Be not afraid of man (LUKE 12:4)</a:t>
            </a:r>
          </a:p>
          <a:p>
            <a:r>
              <a:rPr lang="en-US" sz="2800" b="1" dirty="0" smtClean="0"/>
              <a:t>Be not of doubtful mind (LUKE 12:29)</a:t>
            </a:r>
          </a:p>
          <a:p>
            <a:r>
              <a:rPr lang="en-US" sz="2800" b="1" dirty="0" smtClean="0"/>
              <a:t>Be not afraid of terror (1 PETER 3:14)</a:t>
            </a:r>
          </a:p>
          <a:p>
            <a:r>
              <a:rPr lang="en-US" sz="2800" b="1" dirty="0" smtClean="0"/>
              <a:t>Be not troubled (1 PETER 3:14)</a:t>
            </a:r>
          </a:p>
          <a:p>
            <a:r>
              <a:rPr lang="en-US" sz="2800" b="1" dirty="0" smtClean="0"/>
              <a:t>Be not slothful in business (ROMANS 12:11)</a:t>
            </a:r>
          </a:p>
          <a:p>
            <a:r>
              <a:rPr lang="en-US" sz="2800" b="1" dirty="0" smtClean="0"/>
              <a:t>Be not conceited (ROMANS 12:16)</a:t>
            </a:r>
          </a:p>
          <a:p>
            <a:r>
              <a:rPr lang="en-US" sz="2800" b="1" dirty="0" smtClean="0"/>
              <a:t>Be not overcome of evil (ROMANS 12:21)</a:t>
            </a:r>
          </a:p>
          <a:p>
            <a:r>
              <a:rPr lang="en-US" sz="2800" b="1" dirty="0" smtClean="0"/>
              <a:t>Be not mere servants of men (1 CORINTHIANS 7:23)</a:t>
            </a:r>
          </a:p>
          <a:p>
            <a:r>
              <a:rPr lang="en-US" sz="2800" b="1" dirty="0" smtClean="0"/>
              <a:t>Be not children in understanding (1 CORINTHIANS 14:20)</a:t>
            </a:r>
          </a:p>
          <a:p>
            <a:r>
              <a:rPr lang="en-US" sz="2800" b="1" dirty="0" smtClean="0"/>
              <a:t>Be not deceived by evil companions (1 CORINTHIANS 15:33)</a:t>
            </a:r>
          </a:p>
          <a:p>
            <a:r>
              <a:rPr lang="en-US" sz="2800" b="1" dirty="0" smtClean="0"/>
              <a:t> </a:t>
            </a:r>
            <a:endParaRPr lang="en-US" sz="2800" b="1" dirty="0"/>
          </a:p>
        </p:txBody>
      </p:sp>
    </p:spTree>
    <p:extLst>
      <p:ext uri="{BB962C8B-B14F-4D97-AF65-F5344CB8AC3E}">
        <p14:creationId xmlns:p14="http://schemas.microsoft.com/office/powerpoint/2010/main" val="3553496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610600" cy="6832640"/>
          </a:xfrm>
          <a:prstGeom prst="rect">
            <a:avLst/>
          </a:prstGeom>
        </p:spPr>
        <p:txBody>
          <a:bodyPr wrap="square">
            <a:spAutoFit/>
          </a:bodyPr>
          <a:lstStyle/>
          <a:p>
            <a:r>
              <a:rPr lang="en-US" sz="2800" b="1" dirty="0" smtClean="0"/>
              <a:t>Be not deceived: man will reap what he sows (GALATIANS 6:7-8)</a:t>
            </a:r>
          </a:p>
          <a:p>
            <a:r>
              <a:rPr lang="en-US" sz="2800" b="1" dirty="0" smtClean="0"/>
              <a:t>Be not partakers with sinners (EPHESIANS 5:7)</a:t>
            </a:r>
          </a:p>
          <a:p>
            <a:r>
              <a:rPr lang="en-US" sz="2800" b="1" dirty="0" smtClean="0"/>
              <a:t>Be not unwise about God's will (EPHESIANS 5:17)</a:t>
            </a:r>
          </a:p>
          <a:p>
            <a:r>
              <a:rPr lang="en-US" sz="2800" b="1" dirty="0" smtClean="0"/>
              <a:t>Be not drunk with wine (EPHESIANS 5:18)</a:t>
            </a:r>
          </a:p>
          <a:p>
            <a:r>
              <a:rPr lang="en-US" sz="2800" b="1" dirty="0" smtClean="0"/>
              <a:t>Be not weary in well doing (2 THESSALONIANS 3:13)</a:t>
            </a:r>
          </a:p>
          <a:p>
            <a:r>
              <a:rPr lang="en-US" sz="2800" b="1" dirty="0" smtClean="0"/>
              <a:t>Be not unequally yoked together with unbelievers  (2 CORINTHIANS 6:14-15)</a:t>
            </a:r>
          </a:p>
          <a:p>
            <a:r>
              <a:rPr lang="en-US" sz="2800" b="1" dirty="0" smtClean="0"/>
              <a:t>                                                                                                         Fourteen "</a:t>
            </a:r>
            <a:r>
              <a:rPr lang="en-US" sz="2800" b="1" dirty="0" err="1" smtClean="0"/>
              <a:t>Beware's</a:t>
            </a:r>
            <a:r>
              <a:rPr lang="en-US" sz="2800" b="1" dirty="0" smtClean="0"/>
              <a:t>":</a:t>
            </a:r>
          </a:p>
          <a:p>
            <a:r>
              <a:rPr lang="en-US" sz="2800" b="1" dirty="0" smtClean="0"/>
              <a:t>Beware of being spoiled through philosophy (COLOSSIANS 2:8)</a:t>
            </a:r>
          </a:p>
          <a:p>
            <a:r>
              <a:rPr lang="en-US" sz="2800" b="1" dirty="0" smtClean="0"/>
              <a:t>Beware of being spoiled through vain deceit (COLOSSIANS 2:8)</a:t>
            </a:r>
          </a:p>
          <a:p>
            <a:r>
              <a:rPr lang="en-US" sz="2800" b="1" dirty="0" smtClean="0"/>
              <a:t>Beware of backsliding (2 PETER 3:17)</a:t>
            </a:r>
          </a:p>
          <a:p>
            <a:endParaRPr lang="en-US" dirty="0"/>
          </a:p>
        </p:txBody>
      </p:sp>
    </p:spTree>
    <p:extLst>
      <p:ext uri="{BB962C8B-B14F-4D97-AF65-F5344CB8AC3E}">
        <p14:creationId xmlns:p14="http://schemas.microsoft.com/office/powerpoint/2010/main" val="4248491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4401205"/>
          </a:xfrm>
          <a:prstGeom prst="rect">
            <a:avLst/>
          </a:prstGeom>
        </p:spPr>
        <p:txBody>
          <a:bodyPr wrap="square">
            <a:spAutoFit/>
          </a:bodyPr>
          <a:lstStyle/>
          <a:p>
            <a:r>
              <a:rPr lang="en-US" sz="2800" b="1" dirty="0" smtClean="0"/>
              <a:t>Four Things to Believe:</a:t>
            </a:r>
          </a:p>
          <a:p>
            <a:endParaRPr lang="en-US" sz="2800" b="1" dirty="0" smtClean="0"/>
          </a:p>
          <a:p>
            <a:r>
              <a:rPr lang="en-US" sz="2800" b="1" dirty="0" smtClean="0"/>
              <a:t>    The gospel (MARK 1:15)</a:t>
            </a:r>
          </a:p>
          <a:p>
            <a:r>
              <a:rPr lang="en-US" sz="2800" b="1" dirty="0" smtClean="0"/>
              <a:t>    God's existence (HEBREWS 11:6)</a:t>
            </a:r>
          </a:p>
          <a:p>
            <a:r>
              <a:rPr lang="en-US" sz="2800" b="1" dirty="0" smtClean="0"/>
              <a:t>    On Jesus Christ (1 JOHN 3:23)</a:t>
            </a:r>
          </a:p>
          <a:p>
            <a:r>
              <a:rPr lang="en-US" sz="2800" b="1" dirty="0" smtClean="0"/>
              <a:t>    God rewards diligent seeking (HEBREWS 11:6)</a:t>
            </a:r>
          </a:p>
          <a:p>
            <a:endParaRPr lang="en-US" sz="2800" b="1" dirty="0" smtClean="0"/>
          </a:p>
          <a:p>
            <a:r>
              <a:rPr lang="en-US" sz="2800" b="1" dirty="0" smtClean="0"/>
              <a:t>One Thing Not to Believe:</a:t>
            </a:r>
          </a:p>
          <a:p>
            <a:endParaRPr lang="en-US" sz="2800" b="1" dirty="0" smtClean="0"/>
          </a:p>
          <a:p>
            <a:r>
              <a:rPr lang="en-US" sz="2800" b="1" dirty="0" smtClean="0"/>
              <a:t>    Believe not every spirit (1 JOHN 4:1)</a:t>
            </a:r>
            <a:endParaRPr lang="en-US" sz="2800" b="1" dirty="0"/>
          </a:p>
        </p:txBody>
      </p:sp>
    </p:spTree>
    <p:extLst>
      <p:ext uri="{BB962C8B-B14F-4D97-AF65-F5344CB8AC3E}">
        <p14:creationId xmlns:p14="http://schemas.microsoft.com/office/powerpoint/2010/main" val="186378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6858000" cy="5262979"/>
          </a:xfrm>
          <a:prstGeom prst="rect">
            <a:avLst/>
          </a:prstGeom>
        </p:spPr>
        <p:txBody>
          <a:bodyPr wrap="square">
            <a:spAutoFit/>
          </a:bodyPr>
          <a:lstStyle/>
          <a:p>
            <a:r>
              <a:rPr lang="en-US" sz="2800" b="1" dirty="0" smtClean="0"/>
              <a:t>Two Classes to Bless:</a:t>
            </a:r>
          </a:p>
          <a:p>
            <a:endParaRPr lang="en-US" sz="2800" b="1" dirty="0" smtClean="0"/>
          </a:p>
          <a:p>
            <a:r>
              <a:rPr lang="en-US" sz="2800" b="1" dirty="0" smtClean="0"/>
              <a:t>    Those who curse you (MATTHEW 5:44; LUKE 6:28)</a:t>
            </a:r>
          </a:p>
          <a:p>
            <a:r>
              <a:rPr lang="en-US" sz="2800" b="1" dirty="0" smtClean="0"/>
              <a:t>    Persecutors (ROMANS 12:14)</a:t>
            </a:r>
          </a:p>
          <a:p>
            <a:endParaRPr lang="en-US" sz="2800" b="1" dirty="0" smtClean="0"/>
          </a:p>
          <a:p>
            <a:r>
              <a:rPr lang="en-US" sz="2800" b="1" dirty="0" smtClean="0"/>
              <a:t>Three Things to Cast Out or Away:</a:t>
            </a:r>
          </a:p>
          <a:p>
            <a:endParaRPr lang="en-US" sz="2800" b="1" dirty="0" smtClean="0"/>
          </a:p>
          <a:p>
            <a:r>
              <a:rPr lang="en-US" sz="2800" b="1" dirty="0" smtClean="0"/>
              <a:t>    The beam out of own eyes (MATTHEW 7:5; LUKE 6:42)</a:t>
            </a:r>
          </a:p>
          <a:p>
            <a:r>
              <a:rPr lang="en-US" sz="2800" b="1" dirty="0" smtClean="0"/>
              <a:t>    Devils (MATTHEW 10:8)</a:t>
            </a:r>
          </a:p>
          <a:p>
            <a:r>
              <a:rPr lang="en-US" sz="2800" b="1" dirty="0" smtClean="0"/>
              <a:t>    All your cares upon God (1 PETER 5:7)</a:t>
            </a:r>
            <a:endParaRPr lang="en-US" sz="2800" b="1" dirty="0"/>
          </a:p>
        </p:txBody>
      </p:sp>
    </p:spTree>
    <p:extLst>
      <p:ext uri="{BB962C8B-B14F-4D97-AF65-F5344CB8AC3E}">
        <p14:creationId xmlns:p14="http://schemas.microsoft.com/office/powerpoint/2010/main" val="3612603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8915400" cy="6555641"/>
          </a:xfrm>
          <a:prstGeom prst="rect">
            <a:avLst/>
          </a:prstGeom>
        </p:spPr>
        <p:txBody>
          <a:bodyPr wrap="square">
            <a:spAutoFit/>
          </a:bodyPr>
          <a:lstStyle/>
          <a:p>
            <a:r>
              <a:rPr lang="en-US" sz="2800" b="1" dirty="0" smtClean="0"/>
              <a:t>Three Things to Continue in:</a:t>
            </a:r>
          </a:p>
          <a:p>
            <a:r>
              <a:rPr lang="en-US" sz="2800" b="1" dirty="0" smtClean="0"/>
              <a:t>    Love (JOHN 15:9)</a:t>
            </a:r>
          </a:p>
          <a:p>
            <a:r>
              <a:rPr lang="en-US" sz="2800" b="1" dirty="0" smtClean="0"/>
              <a:t>    Prayer (ROMANS 12:12; COLOSSIANS 4:2)</a:t>
            </a:r>
          </a:p>
          <a:p>
            <a:r>
              <a:rPr lang="en-US" sz="2800" b="1" dirty="0" smtClean="0"/>
              <a:t>    Truth (2 TIMOTHY 3:14)</a:t>
            </a:r>
          </a:p>
          <a:p>
            <a:r>
              <a:rPr lang="en-US" sz="2800" b="1" dirty="0" smtClean="0"/>
              <a:t>Two Things to Covet:</a:t>
            </a:r>
          </a:p>
          <a:p>
            <a:r>
              <a:rPr lang="en-US" sz="2800" b="1" dirty="0" smtClean="0"/>
              <a:t>    The best gifts (1 CORINTHIANS 12:31)</a:t>
            </a:r>
          </a:p>
          <a:p>
            <a:r>
              <a:rPr lang="en-US" sz="2800" b="1" dirty="0" smtClean="0"/>
              <a:t>    To prophesy (1 CORINTHIANS 14:39)</a:t>
            </a:r>
          </a:p>
          <a:p>
            <a:r>
              <a:rPr lang="en-US" sz="2800" b="1" dirty="0" smtClean="0"/>
              <a:t>Six Things to Lay Aside:</a:t>
            </a:r>
          </a:p>
          <a:p>
            <a:r>
              <a:rPr lang="en-US" sz="2800" b="1" dirty="0" smtClean="0"/>
              <a:t>    Wickedness (JAMES 1:21)</a:t>
            </a:r>
          </a:p>
          <a:p>
            <a:r>
              <a:rPr lang="en-US" sz="2800" b="1" dirty="0" smtClean="0"/>
              <a:t>    All malice (1 PETER 2:1)</a:t>
            </a:r>
          </a:p>
          <a:p>
            <a:r>
              <a:rPr lang="en-US" sz="2800" b="1" dirty="0" smtClean="0"/>
              <a:t>    All guile (1 PETER 2:1)</a:t>
            </a:r>
          </a:p>
          <a:p>
            <a:r>
              <a:rPr lang="en-US" sz="2800" b="1" dirty="0" smtClean="0"/>
              <a:t>    All hypocrisies (1 PETER 2:1)</a:t>
            </a:r>
          </a:p>
          <a:p>
            <a:r>
              <a:rPr lang="en-US" sz="2800" b="1" dirty="0" smtClean="0"/>
              <a:t>    All envies (1 PETER 2:1)</a:t>
            </a:r>
          </a:p>
          <a:p>
            <a:r>
              <a:rPr lang="en-US" sz="2800" b="1" dirty="0" smtClean="0"/>
              <a:t>    All evil </a:t>
            </a:r>
            <a:r>
              <a:rPr lang="en-US" sz="2800" b="1" dirty="0" err="1" smtClean="0"/>
              <a:t>speakings</a:t>
            </a:r>
            <a:r>
              <a:rPr lang="en-US" sz="2800" b="1" dirty="0" smtClean="0"/>
              <a:t> (1 PETER 2:1)</a:t>
            </a:r>
          </a:p>
          <a:p>
            <a:endParaRPr lang="en-US" sz="2800" b="1" dirty="0"/>
          </a:p>
        </p:txBody>
      </p:sp>
    </p:spTree>
    <p:extLst>
      <p:ext uri="{BB962C8B-B14F-4D97-AF65-F5344CB8AC3E}">
        <p14:creationId xmlns:p14="http://schemas.microsoft.com/office/powerpoint/2010/main" val="4009067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0"/>
            <a:ext cx="9012382" cy="6986528"/>
          </a:xfrm>
          <a:prstGeom prst="rect">
            <a:avLst/>
          </a:prstGeom>
        </p:spPr>
        <p:txBody>
          <a:bodyPr wrap="square">
            <a:spAutoFit/>
          </a:bodyPr>
          <a:lstStyle/>
          <a:p>
            <a:r>
              <a:rPr lang="en-US" sz="2800" b="1" dirty="0" smtClean="0"/>
              <a:t>Ten "Do's":</a:t>
            </a:r>
          </a:p>
          <a:p>
            <a:r>
              <a:rPr lang="en-US" sz="2800" b="1" dirty="0" smtClean="0"/>
              <a:t>    Do good to them that hate you (MATTHEW 5:44; LUKE 6:27)</a:t>
            </a:r>
          </a:p>
          <a:p>
            <a:r>
              <a:rPr lang="en-US" sz="2800" b="1" dirty="0" smtClean="0"/>
              <a:t>    Do to others what you expect of them (MATTHEW 7:12; LUKE 6:31)</a:t>
            </a:r>
          </a:p>
          <a:p>
            <a:r>
              <a:rPr lang="en-US" sz="2800" b="1" dirty="0" smtClean="0"/>
              <a:t>    Do violence to no man (LUKE 3:14)</a:t>
            </a:r>
          </a:p>
          <a:p>
            <a:r>
              <a:rPr lang="en-US" sz="2800" b="1" dirty="0" smtClean="0"/>
              <a:t>    Do good (LUKE 6:35; ROMANS 13:3)</a:t>
            </a:r>
          </a:p>
          <a:p>
            <a:r>
              <a:rPr lang="en-US" sz="2800" b="1" dirty="0" smtClean="0"/>
              <a:t>    Do this (put God first) and live (LUKE 10:28)</a:t>
            </a:r>
          </a:p>
          <a:p>
            <a:r>
              <a:rPr lang="en-US" sz="2800" b="1" dirty="0" smtClean="0"/>
              <a:t>    Do all to God's glory (1 CORINTHIANS 10:31; COLOSSIANS 3:17,23)</a:t>
            </a:r>
          </a:p>
          <a:p>
            <a:r>
              <a:rPr lang="en-US" sz="2800" b="1" dirty="0" smtClean="0"/>
              <a:t>    Do all things without murmuring and disputing (PHILIPPIANS 2:14)</a:t>
            </a:r>
          </a:p>
          <a:p>
            <a:r>
              <a:rPr lang="en-US" sz="2800" b="1" dirty="0" smtClean="0"/>
              <a:t>    Do those things, which were seen and heard in me (Paul, PHILIPPIANS 4:9)</a:t>
            </a:r>
          </a:p>
          <a:p>
            <a:r>
              <a:rPr lang="en-US" sz="2800" b="1" dirty="0" smtClean="0"/>
              <a:t>    Do your own business (1 THESSALONIANS 4:11)</a:t>
            </a:r>
          </a:p>
          <a:p>
            <a:r>
              <a:rPr lang="en-US" sz="2800" b="1" dirty="0" smtClean="0"/>
              <a:t>    Do the work of an evangelist (2 TIMOTHY 4:5</a:t>
            </a:r>
            <a:endParaRPr lang="en-US" sz="2800" b="1" dirty="0"/>
          </a:p>
        </p:txBody>
      </p:sp>
    </p:spTree>
    <p:extLst>
      <p:ext uri="{BB962C8B-B14F-4D97-AF65-F5344CB8AC3E}">
        <p14:creationId xmlns:p14="http://schemas.microsoft.com/office/powerpoint/2010/main" val="1661621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58847"/>
            <a:ext cx="8839200" cy="6001643"/>
          </a:xfrm>
          <a:prstGeom prst="rect">
            <a:avLst/>
          </a:prstGeom>
        </p:spPr>
        <p:txBody>
          <a:bodyPr wrap="square">
            <a:spAutoFit/>
          </a:bodyPr>
          <a:lstStyle/>
          <a:p>
            <a:r>
              <a:rPr lang="en-US" sz="2400" b="1" dirty="0" smtClean="0"/>
              <a:t>Let no corrupt conversation come from your mouth (EPHESIANS 4:29)</a:t>
            </a:r>
          </a:p>
          <a:p>
            <a:r>
              <a:rPr lang="en-US" sz="2400" b="1" dirty="0" smtClean="0"/>
              <a:t>Let bitterness, wrath, anger, </a:t>
            </a:r>
            <a:r>
              <a:rPr lang="en-US" sz="2400" b="1" dirty="0" err="1" smtClean="0"/>
              <a:t>clamour</a:t>
            </a:r>
            <a:r>
              <a:rPr lang="en-US" sz="2400" b="1" dirty="0" smtClean="0"/>
              <a:t>, evil speaking, and malice be put away (EPHESIANS 4:31)</a:t>
            </a:r>
          </a:p>
          <a:p>
            <a:r>
              <a:rPr lang="en-US" sz="2400" b="1" dirty="0" smtClean="0"/>
              <a:t>Let no man deceive you with vain words (EPHESIANS 5:6)</a:t>
            </a:r>
          </a:p>
          <a:p>
            <a:r>
              <a:rPr lang="en-US" sz="2400" b="1" dirty="0" smtClean="0"/>
              <a:t>Let the wives be subject to their husbands (EPHESIANS 5:22,24; COLOSSIANS 3:18; 1 PETER 3:1-6)</a:t>
            </a:r>
          </a:p>
          <a:p>
            <a:r>
              <a:rPr lang="en-US" sz="2400" b="1" dirty="0" smtClean="0"/>
              <a:t>Let the husbands love their wives (EPHESIANS 5:25,28,33; COLOSSIANS 3:19; 1 PETER 3:7)</a:t>
            </a:r>
          </a:p>
          <a:p>
            <a:r>
              <a:rPr lang="en-US" sz="2400" b="1" dirty="0" smtClean="0"/>
              <a:t>Let the wives reverence their husbands (EPHESIANS 5:33)</a:t>
            </a:r>
          </a:p>
          <a:p>
            <a:r>
              <a:rPr lang="en-US" sz="2400" b="1" dirty="0" smtClean="0"/>
              <a:t>Let your conversation (</a:t>
            </a:r>
            <a:r>
              <a:rPr lang="en-US" sz="2400" b="1" dirty="0" err="1" smtClean="0"/>
              <a:t>behaviour</a:t>
            </a:r>
            <a:r>
              <a:rPr lang="en-US" sz="2400" b="1" dirty="0" smtClean="0"/>
              <a:t>) be becom­ing of the gospel (PHILIPPIANS 1:27)</a:t>
            </a:r>
          </a:p>
          <a:p>
            <a:r>
              <a:rPr lang="en-US" sz="2400" b="1" dirty="0" smtClean="0"/>
              <a:t>Let nothing be done through strife or vain glory (PHILIPPIANS 2:3)</a:t>
            </a:r>
          </a:p>
          <a:p>
            <a:r>
              <a:rPr lang="en-US" sz="2400" b="1" dirty="0" smtClean="0"/>
              <a:t>Let each esteem other better than himself (PHILIPPIANS 2:3)</a:t>
            </a:r>
          </a:p>
          <a:p>
            <a:r>
              <a:rPr lang="en-US" sz="2400" b="1" dirty="0" smtClean="0"/>
              <a:t> Let servants </a:t>
            </a:r>
            <a:r>
              <a:rPr lang="en-US" sz="2400" b="1" dirty="0" err="1" smtClean="0"/>
              <a:t>honour</a:t>
            </a:r>
            <a:r>
              <a:rPr lang="en-US" sz="2400" b="1" dirty="0" smtClean="0"/>
              <a:t> masters (1 TIMOTHY 6:1)</a:t>
            </a:r>
          </a:p>
          <a:p>
            <a:r>
              <a:rPr lang="en-US" sz="2400" b="1" dirty="0" smtClean="0"/>
              <a:t>Let masters respect servants (1 TIMOTHY 6:2)</a:t>
            </a:r>
            <a:endParaRPr lang="en-US" sz="2400" b="1" dirty="0"/>
          </a:p>
        </p:txBody>
      </p:sp>
    </p:spTree>
    <p:extLst>
      <p:ext uri="{BB962C8B-B14F-4D97-AF65-F5344CB8AC3E}">
        <p14:creationId xmlns:p14="http://schemas.microsoft.com/office/powerpoint/2010/main" val="602092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7789"/>
            <a:ext cx="8839200" cy="646331"/>
          </a:xfrm>
          <a:prstGeom prst="rect">
            <a:avLst/>
          </a:prstGeom>
        </p:spPr>
        <p:txBody>
          <a:bodyPr wrap="square">
            <a:spAutoFit/>
          </a:bodyPr>
          <a:lstStyle/>
          <a:p>
            <a:r>
              <a:rPr lang="en-US" dirty="0" smtClean="0"/>
              <a:t>Seven "Abstains" - Abstain from : </a:t>
            </a:r>
          </a:p>
          <a:p>
            <a:r>
              <a:rPr lang="en-US" dirty="0" smtClean="0"/>
              <a:t> </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04365"/>
            <a:ext cx="23891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505200" y="57789"/>
            <a:ext cx="1442703" cy="369332"/>
          </a:xfrm>
          <a:prstGeom prst="rect">
            <a:avLst/>
          </a:prstGeom>
        </p:spPr>
        <p:txBody>
          <a:bodyPr wrap="none">
            <a:spAutoFit/>
          </a:bodyPr>
          <a:lstStyle/>
          <a:p>
            <a:r>
              <a:rPr lang="en-US" dirty="0" smtClean="0"/>
              <a:t>Three "Asks":</a:t>
            </a:r>
            <a:endParaRPr lang="en-US" dirty="0"/>
          </a:p>
        </p:txBody>
      </p:sp>
      <p:sp>
        <p:nvSpPr>
          <p:cNvPr id="5" name="Rectangle 4"/>
          <p:cNvSpPr/>
          <p:nvPr/>
        </p:nvSpPr>
        <p:spPr>
          <a:xfrm>
            <a:off x="5715000" y="118010"/>
            <a:ext cx="2517997" cy="369332"/>
          </a:xfrm>
          <a:prstGeom prst="rect">
            <a:avLst/>
          </a:prstGeom>
        </p:spPr>
        <p:txBody>
          <a:bodyPr wrap="none">
            <a:spAutoFit/>
          </a:bodyPr>
          <a:lstStyle/>
          <a:p>
            <a:r>
              <a:rPr lang="en-US" dirty="0" smtClean="0"/>
              <a:t>Two Things to Awake to: </a:t>
            </a:r>
            <a:endParaRPr lang="en-US" dirty="0"/>
          </a:p>
        </p:txBody>
      </p:sp>
      <p:sp>
        <p:nvSpPr>
          <p:cNvPr id="6" name="Rectangle 5"/>
          <p:cNvSpPr/>
          <p:nvPr/>
        </p:nvSpPr>
        <p:spPr>
          <a:xfrm>
            <a:off x="2882081" y="723758"/>
            <a:ext cx="2065822" cy="369332"/>
          </a:xfrm>
          <a:prstGeom prst="rect">
            <a:avLst/>
          </a:prstGeom>
        </p:spPr>
        <p:txBody>
          <a:bodyPr wrap="none">
            <a:spAutoFit/>
          </a:bodyPr>
          <a:lstStyle/>
          <a:p>
            <a:r>
              <a:rPr lang="en-US" dirty="0" smtClean="0"/>
              <a:t>Seventy-four "</a:t>
            </a:r>
            <a:r>
              <a:rPr lang="en-US" dirty="0" err="1" smtClean="0"/>
              <a:t>Be's</a:t>
            </a:r>
            <a:r>
              <a:rPr lang="en-US" dirty="0" smtClean="0"/>
              <a:t>":</a:t>
            </a:r>
            <a:endParaRPr lang="en-US" dirty="0"/>
          </a:p>
        </p:txBody>
      </p:sp>
      <p:sp>
        <p:nvSpPr>
          <p:cNvPr id="7" name="Rectangle 6"/>
          <p:cNvSpPr/>
          <p:nvPr/>
        </p:nvSpPr>
        <p:spPr>
          <a:xfrm>
            <a:off x="6172200" y="704119"/>
            <a:ext cx="1816523" cy="369332"/>
          </a:xfrm>
          <a:prstGeom prst="rect">
            <a:avLst/>
          </a:prstGeom>
        </p:spPr>
        <p:txBody>
          <a:bodyPr wrap="none">
            <a:spAutoFit/>
          </a:bodyPr>
          <a:lstStyle/>
          <a:p>
            <a:r>
              <a:rPr lang="en-US" dirty="0" smtClean="0"/>
              <a:t>Thirty "Be Not's":</a:t>
            </a:r>
            <a:endParaRPr lang="en-US" dirty="0"/>
          </a:p>
        </p:txBody>
      </p:sp>
      <p:sp>
        <p:nvSpPr>
          <p:cNvPr id="8" name="Rectangle 7"/>
          <p:cNvSpPr/>
          <p:nvPr/>
        </p:nvSpPr>
        <p:spPr>
          <a:xfrm>
            <a:off x="203523" y="1676400"/>
            <a:ext cx="2185663" cy="369332"/>
          </a:xfrm>
          <a:prstGeom prst="rect">
            <a:avLst/>
          </a:prstGeom>
        </p:spPr>
        <p:txBody>
          <a:bodyPr wrap="none">
            <a:spAutoFit/>
          </a:bodyPr>
          <a:lstStyle/>
          <a:p>
            <a:r>
              <a:rPr lang="en-US" dirty="0" smtClean="0"/>
              <a:t>Fourteen "</a:t>
            </a:r>
            <a:r>
              <a:rPr lang="en-US" dirty="0" err="1" smtClean="0"/>
              <a:t>Beware's</a:t>
            </a:r>
            <a:r>
              <a:rPr lang="en-US" dirty="0" smtClean="0"/>
              <a:t>":</a:t>
            </a:r>
            <a:endParaRPr lang="en-US" dirty="0"/>
          </a:p>
        </p:txBody>
      </p:sp>
      <p:sp>
        <p:nvSpPr>
          <p:cNvPr id="9" name="Rectangle 8"/>
          <p:cNvSpPr/>
          <p:nvPr/>
        </p:nvSpPr>
        <p:spPr>
          <a:xfrm>
            <a:off x="3262456" y="1678770"/>
            <a:ext cx="2314288" cy="369332"/>
          </a:xfrm>
          <a:prstGeom prst="rect">
            <a:avLst/>
          </a:prstGeom>
        </p:spPr>
        <p:txBody>
          <a:bodyPr wrap="none">
            <a:spAutoFit/>
          </a:bodyPr>
          <a:lstStyle/>
          <a:p>
            <a:r>
              <a:rPr lang="en-US" dirty="0" smtClean="0"/>
              <a:t>Four Things to Believe:</a:t>
            </a:r>
            <a:endParaRPr lang="en-US" dirty="0"/>
          </a:p>
        </p:txBody>
      </p:sp>
      <p:sp>
        <p:nvSpPr>
          <p:cNvPr id="10" name="Rectangle 9"/>
          <p:cNvSpPr/>
          <p:nvPr/>
        </p:nvSpPr>
        <p:spPr>
          <a:xfrm>
            <a:off x="5866168" y="1676400"/>
            <a:ext cx="2588337" cy="369332"/>
          </a:xfrm>
          <a:prstGeom prst="rect">
            <a:avLst/>
          </a:prstGeom>
        </p:spPr>
        <p:txBody>
          <a:bodyPr wrap="none">
            <a:spAutoFit/>
          </a:bodyPr>
          <a:lstStyle/>
          <a:p>
            <a:r>
              <a:rPr lang="en-US" dirty="0" smtClean="0"/>
              <a:t>One Thing Not to Believe:</a:t>
            </a:r>
            <a:endParaRPr lang="en-US" dirty="0"/>
          </a:p>
        </p:txBody>
      </p:sp>
      <p:sp>
        <p:nvSpPr>
          <p:cNvPr id="11" name="Rectangle 10"/>
          <p:cNvSpPr/>
          <p:nvPr/>
        </p:nvSpPr>
        <p:spPr>
          <a:xfrm>
            <a:off x="203523" y="2667000"/>
            <a:ext cx="2134302" cy="369332"/>
          </a:xfrm>
          <a:prstGeom prst="rect">
            <a:avLst/>
          </a:prstGeom>
        </p:spPr>
        <p:txBody>
          <a:bodyPr wrap="none">
            <a:spAutoFit/>
          </a:bodyPr>
          <a:lstStyle/>
          <a:p>
            <a:r>
              <a:rPr lang="en-US" dirty="0" smtClean="0"/>
              <a:t>Two Classes to Bless:</a:t>
            </a:r>
            <a:endParaRPr lang="en-US" dirty="0"/>
          </a:p>
        </p:txBody>
      </p:sp>
      <p:sp>
        <p:nvSpPr>
          <p:cNvPr id="12" name="Rectangle 11"/>
          <p:cNvSpPr/>
          <p:nvPr/>
        </p:nvSpPr>
        <p:spPr>
          <a:xfrm>
            <a:off x="2596816" y="2683041"/>
            <a:ext cx="3367973" cy="369332"/>
          </a:xfrm>
          <a:prstGeom prst="rect">
            <a:avLst/>
          </a:prstGeom>
        </p:spPr>
        <p:txBody>
          <a:bodyPr wrap="none">
            <a:spAutoFit/>
          </a:bodyPr>
          <a:lstStyle/>
          <a:p>
            <a:r>
              <a:rPr lang="en-US" dirty="0" smtClean="0"/>
              <a:t>Three Things to Cast Out or Away:</a:t>
            </a:r>
            <a:endParaRPr lang="en-US" dirty="0"/>
          </a:p>
        </p:txBody>
      </p:sp>
      <p:sp>
        <p:nvSpPr>
          <p:cNvPr id="13" name="Rectangle 12"/>
          <p:cNvSpPr/>
          <p:nvPr/>
        </p:nvSpPr>
        <p:spPr>
          <a:xfrm>
            <a:off x="203523" y="3733800"/>
            <a:ext cx="2434256" cy="369332"/>
          </a:xfrm>
          <a:prstGeom prst="rect">
            <a:avLst/>
          </a:prstGeom>
        </p:spPr>
        <p:txBody>
          <a:bodyPr wrap="none">
            <a:spAutoFit/>
          </a:bodyPr>
          <a:lstStyle/>
          <a:p>
            <a:r>
              <a:rPr lang="en-US" dirty="0" smtClean="0"/>
              <a:t>Two Classes to Comfort:</a:t>
            </a:r>
            <a:endParaRPr lang="en-US" dirty="0"/>
          </a:p>
        </p:txBody>
      </p:sp>
      <p:sp>
        <p:nvSpPr>
          <p:cNvPr id="14" name="Rectangle 13"/>
          <p:cNvSpPr/>
          <p:nvPr/>
        </p:nvSpPr>
        <p:spPr>
          <a:xfrm>
            <a:off x="3422987" y="3733800"/>
            <a:ext cx="2243884" cy="369332"/>
          </a:xfrm>
          <a:prstGeom prst="rect">
            <a:avLst/>
          </a:prstGeom>
        </p:spPr>
        <p:txBody>
          <a:bodyPr wrap="none">
            <a:spAutoFit/>
          </a:bodyPr>
          <a:lstStyle/>
          <a:p>
            <a:r>
              <a:rPr lang="en-US" dirty="0" smtClean="0"/>
              <a:t>Six Classes to </a:t>
            </a:r>
            <a:r>
              <a:rPr lang="en-US" dirty="0" err="1" smtClean="0"/>
              <a:t>Honour</a:t>
            </a:r>
            <a:r>
              <a:rPr lang="en-US" dirty="0" smtClean="0"/>
              <a:t>:</a:t>
            </a:r>
            <a:endParaRPr lang="en-US" dirty="0"/>
          </a:p>
        </p:txBody>
      </p:sp>
      <p:sp>
        <p:nvSpPr>
          <p:cNvPr id="15" name="Rectangle 14"/>
          <p:cNvSpPr/>
          <p:nvPr/>
        </p:nvSpPr>
        <p:spPr>
          <a:xfrm>
            <a:off x="6415973" y="3375952"/>
            <a:ext cx="2241383" cy="369332"/>
          </a:xfrm>
          <a:prstGeom prst="rect">
            <a:avLst/>
          </a:prstGeom>
        </p:spPr>
        <p:txBody>
          <a:bodyPr wrap="none">
            <a:spAutoFit/>
          </a:bodyPr>
          <a:lstStyle/>
          <a:p>
            <a:r>
              <a:rPr lang="en-US" dirty="0" smtClean="0"/>
              <a:t>Five Things to Charge:</a:t>
            </a:r>
            <a:endParaRPr lang="en-US" dirty="0"/>
          </a:p>
        </p:txBody>
      </p:sp>
      <p:sp>
        <p:nvSpPr>
          <p:cNvPr id="16" name="Rectangle 15"/>
          <p:cNvSpPr/>
          <p:nvPr/>
        </p:nvSpPr>
        <p:spPr>
          <a:xfrm>
            <a:off x="149019" y="4495800"/>
            <a:ext cx="2413161" cy="369332"/>
          </a:xfrm>
          <a:prstGeom prst="rect">
            <a:avLst/>
          </a:prstGeom>
        </p:spPr>
        <p:txBody>
          <a:bodyPr wrap="none">
            <a:spAutoFit/>
          </a:bodyPr>
          <a:lstStyle/>
          <a:p>
            <a:r>
              <a:rPr lang="en-US" dirty="0" smtClean="0"/>
              <a:t>Five Things to Consider:</a:t>
            </a:r>
            <a:endParaRPr lang="en-US" dirty="0"/>
          </a:p>
        </p:txBody>
      </p:sp>
      <p:sp>
        <p:nvSpPr>
          <p:cNvPr id="17" name="Rectangle 16"/>
          <p:cNvSpPr/>
          <p:nvPr/>
        </p:nvSpPr>
        <p:spPr>
          <a:xfrm>
            <a:off x="3239308" y="4311134"/>
            <a:ext cx="2833468" cy="369332"/>
          </a:xfrm>
          <a:prstGeom prst="rect">
            <a:avLst/>
          </a:prstGeom>
        </p:spPr>
        <p:txBody>
          <a:bodyPr wrap="none">
            <a:spAutoFit/>
          </a:bodyPr>
          <a:lstStyle/>
          <a:p>
            <a:r>
              <a:rPr lang="en-US" dirty="0" smtClean="0"/>
              <a:t>Three Things to Continue in:</a:t>
            </a:r>
            <a:endParaRPr lang="en-US" dirty="0"/>
          </a:p>
        </p:txBody>
      </p:sp>
      <p:sp>
        <p:nvSpPr>
          <p:cNvPr id="18" name="Rectangle 17"/>
          <p:cNvSpPr/>
          <p:nvPr/>
        </p:nvSpPr>
        <p:spPr>
          <a:xfrm>
            <a:off x="6415973" y="4495800"/>
            <a:ext cx="2134623" cy="369332"/>
          </a:xfrm>
          <a:prstGeom prst="rect">
            <a:avLst/>
          </a:prstGeom>
        </p:spPr>
        <p:txBody>
          <a:bodyPr wrap="none">
            <a:spAutoFit/>
          </a:bodyPr>
          <a:lstStyle/>
          <a:p>
            <a:r>
              <a:rPr lang="en-US" dirty="0" smtClean="0"/>
              <a:t>Two Things to Covet:</a:t>
            </a:r>
            <a:endParaRPr lang="en-US" dirty="0"/>
          </a:p>
        </p:txBody>
      </p:sp>
      <p:sp>
        <p:nvSpPr>
          <p:cNvPr id="19" name="Rectangle 18"/>
          <p:cNvSpPr/>
          <p:nvPr/>
        </p:nvSpPr>
        <p:spPr>
          <a:xfrm>
            <a:off x="149019" y="5334000"/>
            <a:ext cx="2867645" cy="369332"/>
          </a:xfrm>
          <a:prstGeom prst="rect">
            <a:avLst/>
          </a:prstGeom>
        </p:spPr>
        <p:txBody>
          <a:bodyPr wrap="none">
            <a:spAutoFit/>
          </a:bodyPr>
          <a:lstStyle/>
          <a:p>
            <a:r>
              <a:rPr lang="en-US" dirty="0" smtClean="0"/>
              <a:t>One Thing Not to Cast Away:</a:t>
            </a:r>
            <a:endParaRPr lang="en-US" dirty="0"/>
          </a:p>
        </p:txBody>
      </p:sp>
      <p:sp>
        <p:nvSpPr>
          <p:cNvPr id="20" name="Rectangle 19"/>
          <p:cNvSpPr/>
          <p:nvPr/>
        </p:nvSpPr>
        <p:spPr>
          <a:xfrm>
            <a:off x="3522270" y="5334000"/>
            <a:ext cx="2267544" cy="369332"/>
          </a:xfrm>
          <a:prstGeom prst="rect">
            <a:avLst/>
          </a:prstGeom>
        </p:spPr>
        <p:txBody>
          <a:bodyPr wrap="none">
            <a:spAutoFit/>
          </a:bodyPr>
          <a:lstStyle/>
          <a:p>
            <a:r>
              <a:rPr lang="en-US" dirty="0" smtClean="0"/>
              <a:t>Two Things to Endure:</a:t>
            </a:r>
            <a:endParaRPr lang="en-US" dirty="0"/>
          </a:p>
        </p:txBody>
      </p:sp>
      <p:sp>
        <p:nvSpPr>
          <p:cNvPr id="21" name="Rectangle 20"/>
          <p:cNvSpPr/>
          <p:nvPr/>
        </p:nvSpPr>
        <p:spPr>
          <a:xfrm>
            <a:off x="6364701" y="5334000"/>
            <a:ext cx="1591269" cy="369332"/>
          </a:xfrm>
          <a:prstGeom prst="rect">
            <a:avLst/>
          </a:prstGeom>
        </p:spPr>
        <p:txBody>
          <a:bodyPr wrap="none">
            <a:spAutoFit/>
          </a:bodyPr>
          <a:lstStyle/>
          <a:p>
            <a:r>
              <a:rPr lang="en-US" dirty="0" smtClean="0"/>
              <a:t>Whom to Fear:</a:t>
            </a:r>
            <a:endParaRPr lang="en-US" dirty="0"/>
          </a:p>
        </p:txBody>
      </p:sp>
    </p:spTree>
    <p:extLst>
      <p:ext uri="{BB962C8B-B14F-4D97-AF65-F5344CB8AC3E}">
        <p14:creationId xmlns:p14="http://schemas.microsoft.com/office/powerpoint/2010/main" val="1473671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8400" y="219486"/>
            <a:ext cx="2561279" cy="369332"/>
          </a:xfrm>
          <a:prstGeom prst="rect">
            <a:avLst/>
          </a:prstGeom>
        </p:spPr>
        <p:txBody>
          <a:bodyPr wrap="none">
            <a:spAutoFit/>
          </a:bodyPr>
          <a:lstStyle/>
          <a:p>
            <a:r>
              <a:rPr lang="en-US" dirty="0" smtClean="0"/>
              <a:t>Three Things Not to Fear:</a:t>
            </a:r>
            <a:endParaRPr lang="en-US" dirty="0"/>
          </a:p>
        </p:txBody>
      </p:sp>
      <p:sp>
        <p:nvSpPr>
          <p:cNvPr id="3" name="Rectangle 2"/>
          <p:cNvSpPr/>
          <p:nvPr/>
        </p:nvSpPr>
        <p:spPr>
          <a:xfrm>
            <a:off x="3198554" y="1676400"/>
            <a:ext cx="2041072" cy="369332"/>
          </a:xfrm>
          <a:prstGeom prst="rect">
            <a:avLst/>
          </a:prstGeom>
        </p:spPr>
        <p:txBody>
          <a:bodyPr wrap="none">
            <a:spAutoFit/>
          </a:bodyPr>
          <a:lstStyle/>
          <a:p>
            <a:r>
              <a:rPr lang="en-US" dirty="0" smtClean="0"/>
              <a:t>Five Things to Feed:</a:t>
            </a:r>
            <a:endParaRPr lang="en-US" dirty="0"/>
          </a:p>
        </p:txBody>
      </p:sp>
      <p:sp>
        <p:nvSpPr>
          <p:cNvPr id="4" name="Rectangle 3"/>
          <p:cNvSpPr/>
          <p:nvPr/>
        </p:nvSpPr>
        <p:spPr>
          <a:xfrm>
            <a:off x="76200" y="189407"/>
            <a:ext cx="2567241" cy="369332"/>
          </a:xfrm>
          <a:prstGeom prst="rect">
            <a:avLst/>
          </a:prstGeom>
        </p:spPr>
        <p:txBody>
          <a:bodyPr wrap="none">
            <a:spAutoFit/>
          </a:bodyPr>
          <a:lstStyle/>
          <a:p>
            <a:r>
              <a:rPr lang="en-US" dirty="0" smtClean="0"/>
              <a:t>Four Things to Flee From:</a:t>
            </a:r>
            <a:endParaRPr lang="en-US" dirty="0"/>
          </a:p>
        </p:txBody>
      </p:sp>
      <p:sp>
        <p:nvSpPr>
          <p:cNvPr id="5" name="Rectangle 4"/>
          <p:cNvSpPr/>
          <p:nvPr/>
        </p:nvSpPr>
        <p:spPr>
          <a:xfrm>
            <a:off x="465617" y="1676400"/>
            <a:ext cx="1220527" cy="369332"/>
          </a:xfrm>
          <a:prstGeom prst="rect">
            <a:avLst/>
          </a:prstGeom>
        </p:spPr>
        <p:txBody>
          <a:bodyPr wrap="none">
            <a:spAutoFit/>
          </a:bodyPr>
          <a:lstStyle/>
          <a:p>
            <a:r>
              <a:rPr lang="en-US" dirty="0" smtClean="0"/>
              <a:t>Ten "Do's":</a:t>
            </a:r>
            <a:endParaRPr lang="en-US" dirty="0"/>
          </a:p>
        </p:txBody>
      </p:sp>
      <p:sp>
        <p:nvSpPr>
          <p:cNvPr id="6" name="Rectangle 5"/>
          <p:cNvSpPr/>
          <p:nvPr/>
        </p:nvSpPr>
        <p:spPr>
          <a:xfrm>
            <a:off x="265242" y="914400"/>
            <a:ext cx="1621278" cy="369332"/>
          </a:xfrm>
          <a:prstGeom prst="rect">
            <a:avLst/>
          </a:prstGeom>
        </p:spPr>
        <p:txBody>
          <a:bodyPr wrap="none">
            <a:spAutoFit/>
          </a:bodyPr>
          <a:lstStyle/>
          <a:p>
            <a:r>
              <a:rPr lang="en-US" dirty="0" smtClean="0"/>
              <a:t>Ten "Do Not's":</a:t>
            </a:r>
            <a:endParaRPr lang="en-US" dirty="0"/>
          </a:p>
        </p:txBody>
      </p:sp>
      <p:sp>
        <p:nvSpPr>
          <p:cNvPr id="7" name="Rectangle 6"/>
          <p:cNvSpPr/>
          <p:nvPr/>
        </p:nvSpPr>
        <p:spPr>
          <a:xfrm>
            <a:off x="3494396" y="189407"/>
            <a:ext cx="2155205" cy="369332"/>
          </a:xfrm>
          <a:prstGeom prst="rect">
            <a:avLst/>
          </a:prstGeom>
        </p:spPr>
        <p:txBody>
          <a:bodyPr wrap="none">
            <a:spAutoFit/>
          </a:bodyPr>
          <a:lstStyle/>
          <a:p>
            <a:r>
              <a:rPr lang="en-US" dirty="0" smtClean="0"/>
              <a:t>Ten Things to Follow:</a:t>
            </a:r>
            <a:endParaRPr lang="en-US" dirty="0"/>
          </a:p>
        </p:txBody>
      </p:sp>
      <p:sp>
        <p:nvSpPr>
          <p:cNvPr id="8" name="Rectangle 7"/>
          <p:cNvSpPr/>
          <p:nvPr/>
        </p:nvSpPr>
        <p:spPr>
          <a:xfrm>
            <a:off x="69273" y="2743200"/>
            <a:ext cx="2734851" cy="369332"/>
          </a:xfrm>
          <a:prstGeom prst="rect">
            <a:avLst/>
          </a:prstGeom>
        </p:spPr>
        <p:txBody>
          <a:bodyPr wrap="none">
            <a:spAutoFit/>
          </a:bodyPr>
          <a:lstStyle/>
          <a:p>
            <a:r>
              <a:rPr lang="en-US" dirty="0" smtClean="0"/>
              <a:t>Seven Things About Giving:</a:t>
            </a:r>
            <a:endParaRPr lang="en-US" dirty="0"/>
          </a:p>
        </p:txBody>
      </p:sp>
      <p:sp>
        <p:nvSpPr>
          <p:cNvPr id="9" name="Rectangle 8"/>
          <p:cNvSpPr/>
          <p:nvPr/>
        </p:nvSpPr>
        <p:spPr>
          <a:xfrm>
            <a:off x="3048000" y="914400"/>
            <a:ext cx="2342180" cy="369332"/>
          </a:xfrm>
          <a:prstGeom prst="rect">
            <a:avLst/>
          </a:prstGeom>
        </p:spPr>
        <p:txBody>
          <a:bodyPr wrap="none">
            <a:spAutoFit/>
          </a:bodyPr>
          <a:lstStyle/>
          <a:p>
            <a:r>
              <a:rPr lang="en-US" dirty="0" smtClean="0"/>
              <a:t>Six Things to Lay Aside:</a:t>
            </a:r>
            <a:endParaRPr lang="en-US" dirty="0"/>
          </a:p>
        </p:txBody>
      </p:sp>
      <p:sp>
        <p:nvSpPr>
          <p:cNvPr id="10" name="Rectangle 9"/>
          <p:cNvSpPr/>
          <p:nvPr/>
        </p:nvSpPr>
        <p:spPr>
          <a:xfrm>
            <a:off x="6096000" y="916770"/>
            <a:ext cx="2237920" cy="369332"/>
          </a:xfrm>
          <a:prstGeom prst="rect">
            <a:avLst/>
          </a:prstGeom>
        </p:spPr>
        <p:txBody>
          <a:bodyPr wrap="none">
            <a:spAutoFit/>
          </a:bodyPr>
          <a:lstStyle/>
          <a:p>
            <a:r>
              <a:rPr lang="en-US" dirty="0" smtClean="0"/>
              <a:t>Seven Things to Keep:</a:t>
            </a:r>
            <a:endParaRPr lang="en-US" dirty="0"/>
          </a:p>
        </p:txBody>
      </p:sp>
      <p:sp>
        <p:nvSpPr>
          <p:cNvPr id="11" name="Rectangle 10"/>
          <p:cNvSpPr/>
          <p:nvPr/>
        </p:nvSpPr>
        <p:spPr>
          <a:xfrm>
            <a:off x="6579529" y="1699368"/>
            <a:ext cx="1270861" cy="369332"/>
          </a:xfrm>
          <a:prstGeom prst="rect">
            <a:avLst/>
          </a:prstGeom>
        </p:spPr>
        <p:txBody>
          <a:bodyPr wrap="none">
            <a:spAutoFit/>
          </a:bodyPr>
          <a:lstStyle/>
          <a:p>
            <a:r>
              <a:rPr lang="en-US" dirty="0" smtClean="0"/>
              <a:t>Five "Go's":</a:t>
            </a:r>
            <a:endParaRPr lang="en-US" dirty="0"/>
          </a:p>
        </p:txBody>
      </p:sp>
      <p:sp>
        <p:nvSpPr>
          <p:cNvPr id="12" name="Rectangle 11"/>
          <p:cNvSpPr/>
          <p:nvPr/>
        </p:nvSpPr>
        <p:spPr>
          <a:xfrm>
            <a:off x="3721577" y="2743200"/>
            <a:ext cx="1654748" cy="369332"/>
          </a:xfrm>
          <a:prstGeom prst="rect">
            <a:avLst/>
          </a:prstGeom>
        </p:spPr>
        <p:txBody>
          <a:bodyPr wrap="none">
            <a:spAutoFit/>
          </a:bodyPr>
          <a:lstStyle/>
          <a:p>
            <a:r>
              <a:rPr lang="en-US" dirty="0" smtClean="0"/>
              <a:t>Seven "Have's":</a:t>
            </a:r>
            <a:endParaRPr lang="en-US" dirty="0"/>
          </a:p>
        </p:txBody>
      </p:sp>
      <p:sp>
        <p:nvSpPr>
          <p:cNvPr id="13" name="Rectangle 12"/>
          <p:cNvSpPr/>
          <p:nvPr/>
        </p:nvSpPr>
        <p:spPr>
          <a:xfrm>
            <a:off x="6568295" y="2743200"/>
            <a:ext cx="1921488" cy="369332"/>
          </a:xfrm>
          <a:prstGeom prst="rect">
            <a:avLst/>
          </a:prstGeom>
        </p:spPr>
        <p:txBody>
          <a:bodyPr wrap="none">
            <a:spAutoFit/>
          </a:bodyPr>
          <a:lstStyle/>
          <a:p>
            <a:r>
              <a:rPr lang="en-US" dirty="0" smtClean="0"/>
              <a:t>Fourteen "Hold's":</a:t>
            </a:r>
            <a:endParaRPr lang="en-US" dirty="0"/>
          </a:p>
        </p:txBody>
      </p:sp>
      <p:sp>
        <p:nvSpPr>
          <p:cNvPr id="14" name="Rectangle 13"/>
          <p:cNvSpPr/>
          <p:nvPr/>
        </p:nvSpPr>
        <p:spPr>
          <a:xfrm>
            <a:off x="203277" y="3733800"/>
            <a:ext cx="2182585" cy="369332"/>
          </a:xfrm>
          <a:prstGeom prst="rect">
            <a:avLst/>
          </a:prstGeom>
        </p:spPr>
        <p:txBody>
          <a:bodyPr wrap="none">
            <a:spAutoFit/>
          </a:bodyPr>
          <a:lstStyle/>
          <a:p>
            <a:r>
              <a:rPr lang="en-US" dirty="0" smtClean="0"/>
              <a:t>One Hundred "Let's":</a:t>
            </a:r>
            <a:endParaRPr lang="en-US" dirty="0"/>
          </a:p>
        </p:txBody>
      </p:sp>
      <p:sp>
        <p:nvSpPr>
          <p:cNvPr id="15" name="Rectangle 14"/>
          <p:cNvSpPr/>
          <p:nvPr/>
        </p:nvSpPr>
        <p:spPr>
          <a:xfrm>
            <a:off x="3442923" y="3731430"/>
            <a:ext cx="1968039" cy="369332"/>
          </a:xfrm>
          <a:prstGeom prst="rect">
            <a:avLst/>
          </a:prstGeom>
        </p:spPr>
        <p:txBody>
          <a:bodyPr wrap="none">
            <a:spAutoFit/>
          </a:bodyPr>
          <a:lstStyle/>
          <a:p>
            <a:r>
              <a:rPr lang="en-US" dirty="0" smtClean="0"/>
              <a:t>Twelve "Let Not's":</a:t>
            </a:r>
            <a:endParaRPr lang="en-US" dirty="0"/>
          </a:p>
        </p:txBody>
      </p:sp>
      <p:sp>
        <p:nvSpPr>
          <p:cNvPr id="16" name="Rectangle 15"/>
          <p:cNvSpPr/>
          <p:nvPr/>
        </p:nvSpPr>
        <p:spPr>
          <a:xfrm>
            <a:off x="6213764" y="3549134"/>
            <a:ext cx="2098588" cy="369332"/>
          </a:xfrm>
          <a:prstGeom prst="rect">
            <a:avLst/>
          </a:prstGeom>
        </p:spPr>
        <p:txBody>
          <a:bodyPr wrap="none">
            <a:spAutoFit/>
          </a:bodyPr>
          <a:lstStyle/>
          <a:p>
            <a:r>
              <a:rPr lang="en-US" dirty="0" smtClean="0"/>
              <a:t>Forty-two "Let </a:t>
            </a:r>
            <a:r>
              <a:rPr lang="en-US" dirty="0" err="1" smtClean="0"/>
              <a:t>us's</a:t>
            </a:r>
            <a:r>
              <a:rPr lang="en-US" dirty="0" smtClean="0"/>
              <a:t>":</a:t>
            </a:r>
            <a:endParaRPr lang="en-US" dirty="0"/>
          </a:p>
        </p:txBody>
      </p:sp>
      <p:sp>
        <p:nvSpPr>
          <p:cNvPr id="17" name="Rectangle 16"/>
          <p:cNvSpPr/>
          <p:nvPr/>
        </p:nvSpPr>
        <p:spPr>
          <a:xfrm>
            <a:off x="203277" y="4648200"/>
            <a:ext cx="2077685" cy="369332"/>
          </a:xfrm>
          <a:prstGeom prst="rect">
            <a:avLst/>
          </a:prstGeom>
        </p:spPr>
        <p:txBody>
          <a:bodyPr wrap="none">
            <a:spAutoFit/>
          </a:bodyPr>
          <a:lstStyle/>
          <a:p>
            <a:r>
              <a:rPr lang="en-US" dirty="0" smtClean="0"/>
              <a:t>Eight "Let Us Not's":</a:t>
            </a:r>
            <a:endParaRPr lang="en-US" dirty="0"/>
          </a:p>
        </p:txBody>
      </p:sp>
      <p:sp>
        <p:nvSpPr>
          <p:cNvPr id="18" name="Rectangle 17"/>
          <p:cNvSpPr/>
          <p:nvPr/>
        </p:nvSpPr>
        <p:spPr>
          <a:xfrm>
            <a:off x="3487469" y="4645830"/>
            <a:ext cx="2007794" cy="369332"/>
          </a:xfrm>
          <a:prstGeom prst="rect">
            <a:avLst/>
          </a:prstGeom>
        </p:spPr>
        <p:txBody>
          <a:bodyPr wrap="none">
            <a:spAutoFit/>
          </a:bodyPr>
          <a:lstStyle/>
          <a:p>
            <a:r>
              <a:rPr lang="en-US" dirty="0" smtClean="0"/>
              <a:t>Three Ways to Live:</a:t>
            </a:r>
            <a:endParaRPr lang="en-US" dirty="0"/>
          </a:p>
        </p:txBody>
      </p:sp>
      <p:sp>
        <p:nvSpPr>
          <p:cNvPr id="19" name="Rectangle 18"/>
          <p:cNvSpPr/>
          <p:nvPr/>
        </p:nvSpPr>
        <p:spPr>
          <a:xfrm>
            <a:off x="5926377" y="4629605"/>
            <a:ext cx="2708755" cy="369332"/>
          </a:xfrm>
          <a:prstGeom prst="rect">
            <a:avLst/>
          </a:prstGeom>
        </p:spPr>
        <p:txBody>
          <a:bodyPr wrap="none">
            <a:spAutoFit/>
          </a:bodyPr>
          <a:lstStyle/>
          <a:p>
            <a:r>
              <a:rPr lang="en-US" dirty="0" smtClean="0"/>
              <a:t>Four Commands to "Love":</a:t>
            </a:r>
            <a:endParaRPr lang="en-US" dirty="0"/>
          </a:p>
        </p:txBody>
      </p:sp>
      <p:sp>
        <p:nvSpPr>
          <p:cNvPr id="20" name="Rectangle 19"/>
          <p:cNvSpPr/>
          <p:nvPr/>
        </p:nvSpPr>
        <p:spPr>
          <a:xfrm>
            <a:off x="209441" y="5486400"/>
            <a:ext cx="2434000" cy="369332"/>
          </a:xfrm>
          <a:prstGeom prst="rect">
            <a:avLst/>
          </a:prstGeom>
        </p:spPr>
        <p:txBody>
          <a:bodyPr wrap="none">
            <a:spAutoFit/>
          </a:bodyPr>
          <a:lstStyle/>
          <a:p>
            <a:r>
              <a:rPr lang="en-US" dirty="0" smtClean="0"/>
              <a:t>Two Things Not to Love:</a:t>
            </a:r>
            <a:endParaRPr lang="en-US" dirty="0"/>
          </a:p>
        </p:txBody>
      </p:sp>
      <p:sp>
        <p:nvSpPr>
          <p:cNvPr id="21" name="Rectangle 20"/>
          <p:cNvSpPr/>
          <p:nvPr/>
        </p:nvSpPr>
        <p:spPr>
          <a:xfrm>
            <a:off x="3342574" y="5497884"/>
            <a:ext cx="2075696" cy="369332"/>
          </a:xfrm>
          <a:prstGeom prst="rect">
            <a:avLst/>
          </a:prstGeom>
        </p:spPr>
        <p:txBody>
          <a:bodyPr wrap="none">
            <a:spAutoFit/>
          </a:bodyPr>
          <a:lstStyle/>
          <a:p>
            <a:r>
              <a:rPr lang="en-US" dirty="0" smtClean="0"/>
              <a:t>Three Ways to Love:</a:t>
            </a:r>
            <a:endParaRPr lang="en-US" dirty="0"/>
          </a:p>
        </p:txBody>
      </p:sp>
      <p:sp>
        <p:nvSpPr>
          <p:cNvPr id="22" name="Rectangle 21"/>
          <p:cNvSpPr/>
          <p:nvPr/>
        </p:nvSpPr>
        <p:spPr>
          <a:xfrm>
            <a:off x="6093170" y="5497884"/>
            <a:ext cx="2284921" cy="369332"/>
          </a:xfrm>
          <a:prstGeom prst="rect">
            <a:avLst/>
          </a:prstGeom>
        </p:spPr>
        <p:txBody>
          <a:bodyPr wrap="none">
            <a:spAutoFit/>
          </a:bodyPr>
          <a:lstStyle/>
          <a:p>
            <a:r>
              <a:rPr lang="en-US" dirty="0" smtClean="0"/>
              <a:t>One Person to Pray to:</a:t>
            </a:r>
            <a:endParaRPr lang="en-US" dirty="0"/>
          </a:p>
        </p:txBody>
      </p:sp>
    </p:spTree>
    <p:extLst>
      <p:ext uri="{BB962C8B-B14F-4D97-AF65-F5344CB8AC3E}">
        <p14:creationId xmlns:p14="http://schemas.microsoft.com/office/powerpoint/2010/main" val="1794878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2477025" cy="369332"/>
          </a:xfrm>
          <a:prstGeom prst="rect">
            <a:avLst/>
          </a:prstGeom>
        </p:spPr>
        <p:txBody>
          <a:bodyPr wrap="none">
            <a:spAutoFit/>
          </a:bodyPr>
          <a:lstStyle/>
          <a:p>
            <a:r>
              <a:rPr lang="en-US" dirty="0" smtClean="0"/>
              <a:t>Three Things to Pray for:</a:t>
            </a:r>
            <a:endParaRPr lang="en-US" dirty="0"/>
          </a:p>
        </p:txBody>
      </p:sp>
      <p:sp>
        <p:nvSpPr>
          <p:cNvPr id="3" name="Rectangle 2"/>
          <p:cNvSpPr/>
          <p:nvPr/>
        </p:nvSpPr>
        <p:spPr>
          <a:xfrm>
            <a:off x="3048000" y="258679"/>
            <a:ext cx="2290371" cy="369332"/>
          </a:xfrm>
          <a:prstGeom prst="rect">
            <a:avLst/>
          </a:prstGeom>
        </p:spPr>
        <p:txBody>
          <a:bodyPr wrap="none">
            <a:spAutoFit/>
          </a:bodyPr>
          <a:lstStyle/>
          <a:p>
            <a:r>
              <a:rPr lang="en-US" dirty="0" smtClean="0"/>
              <a:t>Two Ways Not to Pray:</a:t>
            </a:r>
            <a:endParaRPr lang="en-US" dirty="0"/>
          </a:p>
        </p:txBody>
      </p:sp>
      <p:sp>
        <p:nvSpPr>
          <p:cNvPr id="4" name="Rectangle 3"/>
          <p:cNvSpPr/>
          <p:nvPr/>
        </p:nvSpPr>
        <p:spPr>
          <a:xfrm>
            <a:off x="6248400" y="258679"/>
            <a:ext cx="2044278" cy="369332"/>
          </a:xfrm>
          <a:prstGeom prst="rect">
            <a:avLst/>
          </a:prstGeom>
        </p:spPr>
        <p:txBody>
          <a:bodyPr wrap="none">
            <a:spAutoFit/>
          </a:bodyPr>
          <a:lstStyle/>
          <a:p>
            <a:r>
              <a:rPr lang="en-US" dirty="0" smtClean="0"/>
              <a:t>Three Ways to Pray:</a:t>
            </a:r>
            <a:endParaRPr lang="en-US" dirty="0"/>
          </a:p>
        </p:txBody>
      </p:sp>
      <p:sp>
        <p:nvSpPr>
          <p:cNvPr id="5" name="Rectangle 4"/>
          <p:cNvSpPr/>
          <p:nvPr/>
        </p:nvSpPr>
        <p:spPr>
          <a:xfrm>
            <a:off x="381000" y="1295400"/>
            <a:ext cx="2169633" cy="369332"/>
          </a:xfrm>
          <a:prstGeom prst="rect">
            <a:avLst/>
          </a:prstGeom>
        </p:spPr>
        <p:txBody>
          <a:bodyPr wrap="none">
            <a:spAutoFit/>
          </a:bodyPr>
          <a:lstStyle/>
          <a:p>
            <a:r>
              <a:rPr lang="en-US" dirty="0" smtClean="0"/>
              <a:t>Four Things to Prove:</a:t>
            </a:r>
            <a:endParaRPr lang="en-US" dirty="0"/>
          </a:p>
        </p:txBody>
      </p:sp>
      <p:sp>
        <p:nvSpPr>
          <p:cNvPr id="6" name="Rectangle 5"/>
          <p:cNvSpPr/>
          <p:nvPr/>
        </p:nvSpPr>
        <p:spPr>
          <a:xfrm>
            <a:off x="3048000" y="1297770"/>
            <a:ext cx="2726580" cy="369332"/>
          </a:xfrm>
          <a:prstGeom prst="rect">
            <a:avLst/>
          </a:prstGeom>
        </p:spPr>
        <p:txBody>
          <a:bodyPr wrap="none">
            <a:spAutoFit/>
          </a:bodyPr>
          <a:lstStyle/>
          <a:p>
            <a:r>
              <a:rPr lang="en-US" dirty="0" smtClean="0"/>
              <a:t>Two Commands to Rejoice:</a:t>
            </a:r>
            <a:endParaRPr lang="en-US" dirty="0"/>
          </a:p>
        </p:txBody>
      </p:sp>
      <p:sp>
        <p:nvSpPr>
          <p:cNvPr id="7" name="Rectangle 6"/>
          <p:cNvSpPr/>
          <p:nvPr/>
        </p:nvSpPr>
        <p:spPr>
          <a:xfrm>
            <a:off x="6477000" y="1157038"/>
            <a:ext cx="1911742" cy="369332"/>
          </a:xfrm>
          <a:prstGeom prst="rect">
            <a:avLst/>
          </a:prstGeom>
        </p:spPr>
        <p:txBody>
          <a:bodyPr wrap="none">
            <a:spAutoFit/>
          </a:bodyPr>
          <a:lstStyle/>
          <a:p>
            <a:r>
              <a:rPr lang="en-US" dirty="0" smtClean="0"/>
              <a:t>Eight "Put </a:t>
            </a:r>
            <a:r>
              <a:rPr lang="en-US" dirty="0" err="1" smtClean="0"/>
              <a:t>Away's</a:t>
            </a:r>
            <a:r>
              <a:rPr lang="en-US" dirty="0" smtClean="0"/>
              <a:t>"</a:t>
            </a:r>
            <a:endParaRPr lang="en-US" dirty="0"/>
          </a:p>
        </p:txBody>
      </p:sp>
      <p:sp>
        <p:nvSpPr>
          <p:cNvPr id="8" name="Rectangle 7"/>
          <p:cNvSpPr/>
          <p:nvPr/>
        </p:nvSpPr>
        <p:spPr>
          <a:xfrm>
            <a:off x="362403" y="2286000"/>
            <a:ext cx="1546577" cy="369332"/>
          </a:xfrm>
          <a:prstGeom prst="rect">
            <a:avLst/>
          </a:prstGeom>
        </p:spPr>
        <p:txBody>
          <a:bodyPr wrap="none">
            <a:spAutoFit/>
          </a:bodyPr>
          <a:lstStyle/>
          <a:p>
            <a:r>
              <a:rPr lang="en-US" dirty="0" smtClean="0"/>
              <a:t>Six "Put </a:t>
            </a:r>
            <a:r>
              <a:rPr lang="en-US" dirty="0" err="1" smtClean="0"/>
              <a:t>Off's</a:t>
            </a:r>
            <a:r>
              <a:rPr lang="en-US" dirty="0" smtClean="0"/>
              <a:t>":</a:t>
            </a:r>
            <a:endParaRPr lang="en-US" dirty="0"/>
          </a:p>
        </p:txBody>
      </p:sp>
      <p:sp>
        <p:nvSpPr>
          <p:cNvPr id="9" name="Rectangle 8"/>
          <p:cNvSpPr/>
          <p:nvPr/>
        </p:nvSpPr>
        <p:spPr>
          <a:xfrm>
            <a:off x="2683866" y="2302225"/>
            <a:ext cx="1922770" cy="369332"/>
          </a:xfrm>
          <a:prstGeom prst="rect">
            <a:avLst/>
          </a:prstGeom>
        </p:spPr>
        <p:txBody>
          <a:bodyPr wrap="none">
            <a:spAutoFit/>
          </a:bodyPr>
          <a:lstStyle/>
          <a:p>
            <a:r>
              <a:rPr lang="en-US" dirty="0" smtClean="0"/>
              <a:t>Twelve "Put </a:t>
            </a:r>
            <a:r>
              <a:rPr lang="en-US" dirty="0" err="1" smtClean="0"/>
              <a:t>On's</a:t>
            </a:r>
            <a:r>
              <a:rPr lang="en-US" dirty="0" smtClean="0"/>
              <a:t>":</a:t>
            </a:r>
            <a:endParaRPr lang="en-US" dirty="0"/>
          </a:p>
        </p:txBody>
      </p:sp>
      <p:sp>
        <p:nvSpPr>
          <p:cNvPr id="10" name="Rectangle 9"/>
          <p:cNvSpPr/>
          <p:nvPr/>
        </p:nvSpPr>
        <p:spPr>
          <a:xfrm>
            <a:off x="5774580" y="2318450"/>
            <a:ext cx="2551404" cy="369332"/>
          </a:xfrm>
          <a:prstGeom prst="rect">
            <a:avLst/>
          </a:prstGeom>
        </p:spPr>
        <p:txBody>
          <a:bodyPr wrap="none">
            <a:spAutoFit/>
          </a:bodyPr>
          <a:lstStyle/>
          <a:p>
            <a:r>
              <a:rPr lang="en-US" dirty="0" smtClean="0"/>
              <a:t>One Class Not to Rebuke:</a:t>
            </a:r>
            <a:endParaRPr lang="en-US" dirty="0"/>
          </a:p>
        </p:txBody>
      </p:sp>
      <p:sp>
        <p:nvSpPr>
          <p:cNvPr id="11" name="Rectangle 10"/>
          <p:cNvSpPr/>
          <p:nvPr/>
        </p:nvSpPr>
        <p:spPr>
          <a:xfrm>
            <a:off x="193365" y="3244334"/>
            <a:ext cx="2444195" cy="369332"/>
          </a:xfrm>
          <a:prstGeom prst="rect">
            <a:avLst/>
          </a:prstGeom>
        </p:spPr>
        <p:txBody>
          <a:bodyPr wrap="none">
            <a:spAutoFit/>
          </a:bodyPr>
          <a:lstStyle/>
          <a:p>
            <a:r>
              <a:rPr lang="en-US" dirty="0" smtClean="0"/>
              <a:t>Three Things to Rebuke:</a:t>
            </a:r>
            <a:endParaRPr lang="en-US" dirty="0"/>
          </a:p>
        </p:txBody>
      </p:sp>
      <p:sp>
        <p:nvSpPr>
          <p:cNvPr id="12" name="Rectangle 11"/>
          <p:cNvSpPr/>
          <p:nvPr/>
        </p:nvSpPr>
        <p:spPr>
          <a:xfrm>
            <a:off x="3048000" y="3228109"/>
            <a:ext cx="2177327" cy="369332"/>
          </a:xfrm>
          <a:prstGeom prst="rect">
            <a:avLst/>
          </a:prstGeom>
        </p:spPr>
        <p:txBody>
          <a:bodyPr wrap="none">
            <a:spAutoFit/>
          </a:bodyPr>
          <a:lstStyle/>
          <a:p>
            <a:r>
              <a:rPr lang="en-US" dirty="0" smtClean="0"/>
              <a:t>Two Ways to Rebuke:</a:t>
            </a:r>
            <a:endParaRPr lang="en-US" dirty="0"/>
          </a:p>
        </p:txBody>
      </p:sp>
      <p:sp>
        <p:nvSpPr>
          <p:cNvPr id="13" name="Rectangle 12"/>
          <p:cNvSpPr/>
          <p:nvPr/>
        </p:nvSpPr>
        <p:spPr>
          <a:xfrm>
            <a:off x="5999101" y="3228109"/>
            <a:ext cx="2542876" cy="369332"/>
          </a:xfrm>
          <a:prstGeom prst="rect">
            <a:avLst/>
          </a:prstGeom>
        </p:spPr>
        <p:txBody>
          <a:bodyPr wrap="none">
            <a:spAutoFit/>
          </a:bodyPr>
          <a:lstStyle/>
          <a:p>
            <a:r>
              <a:rPr lang="en-US" dirty="0" smtClean="0"/>
              <a:t>Four Things to Rejoice in:</a:t>
            </a:r>
            <a:endParaRPr lang="en-US" dirty="0"/>
          </a:p>
        </p:txBody>
      </p:sp>
      <p:sp>
        <p:nvSpPr>
          <p:cNvPr id="14" name="Rectangle 13"/>
          <p:cNvSpPr/>
          <p:nvPr/>
        </p:nvSpPr>
        <p:spPr>
          <a:xfrm>
            <a:off x="348548" y="4038600"/>
            <a:ext cx="2623923" cy="369332"/>
          </a:xfrm>
          <a:prstGeom prst="rect">
            <a:avLst/>
          </a:prstGeom>
        </p:spPr>
        <p:txBody>
          <a:bodyPr wrap="none">
            <a:spAutoFit/>
          </a:bodyPr>
          <a:lstStyle/>
          <a:p>
            <a:r>
              <a:rPr lang="en-US" dirty="0" smtClean="0"/>
              <a:t>Five Things to Remember:</a:t>
            </a:r>
            <a:endParaRPr lang="en-US" dirty="0"/>
          </a:p>
        </p:txBody>
      </p:sp>
      <p:sp>
        <p:nvSpPr>
          <p:cNvPr id="15" name="Rectangle 14"/>
          <p:cNvSpPr/>
          <p:nvPr/>
        </p:nvSpPr>
        <p:spPr>
          <a:xfrm>
            <a:off x="3240354" y="4038600"/>
            <a:ext cx="2077235" cy="369332"/>
          </a:xfrm>
          <a:prstGeom prst="rect">
            <a:avLst/>
          </a:prstGeom>
        </p:spPr>
        <p:txBody>
          <a:bodyPr wrap="none">
            <a:spAutoFit/>
          </a:bodyPr>
          <a:lstStyle/>
          <a:p>
            <a:r>
              <a:rPr lang="en-US" dirty="0" smtClean="0"/>
              <a:t>Four Things to Seek:</a:t>
            </a:r>
            <a:endParaRPr lang="en-US" dirty="0"/>
          </a:p>
        </p:txBody>
      </p:sp>
      <p:sp>
        <p:nvSpPr>
          <p:cNvPr id="16" name="Rectangle 15"/>
          <p:cNvSpPr/>
          <p:nvPr/>
        </p:nvSpPr>
        <p:spPr>
          <a:xfrm>
            <a:off x="5589497" y="4008521"/>
            <a:ext cx="2921569" cy="369332"/>
          </a:xfrm>
          <a:prstGeom prst="rect">
            <a:avLst/>
          </a:prstGeom>
        </p:spPr>
        <p:txBody>
          <a:bodyPr wrap="none">
            <a:spAutoFit/>
          </a:bodyPr>
          <a:lstStyle/>
          <a:p>
            <a:r>
              <a:rPr lang="en-US" dirty="0" smtClean="0"/>
              <a:t>One Command to Stand Fast:</a:t>
            </a:r>
            <a:endParaRPr lang="en-US" dirty="0"/>
          </a:p>
        </p:txBody>
      </p:sp>
      <p:sp>
        <p:nvSpPr>
          <p:cNvPr id="17" name="Rectangle 16"/>
          <p:cNvSpPr/>
          <p:nvPr/>
        </p:nvSpPr>
        <p:spPr>
          <a:xfrm>
            <a:off x="174768" y="4953000"/>
            <a:ext cx="3223126" cy="369332"/>
          </a:xfrm>
          <a:prstGeom prst="rect">
            <a:avLst/>
          </a:prstGeom>
        </p:spPr>
        <p:txBody>
          <a:bodyPr wrap="none">
            <a:spAutoFit/>
          </a:bodyPr>
          <a:lstStyle/>
          <a:p>
            <a:r>
              <a:rPr lang="en-US" dirty="0" smtClean="0"/>
              <a:t>Three Things to Stand Fast With:</a:t>
            </a:r>
            <a:endParaRPr lang="en-US" dirty="0"/>
          </a:p>
        </p:txBody>
      </p:sp>
      <p:sp>
        <p:nvSpPr>
          <p:cNvPr id="18" name="Rectangle 17"/>
          <p:cNvSpPr/>
          <p:nvPr/>
        </p:nvSpPr>
        <p:spPr>
          <a:xfrm>
            <a:off x="3645251" y="4948259"/>
            <a:ext cx="2347822" cy="369332"/>
          </a:xfrm>
          <a:prstGeom prst="rect">
            <a:avLst/>
          </a:prstGeom>
        </p:spPr>
        <p:txBody>
          <a:bodyPr wrap="none">
            <a:spAutoFit/>
          </a:bodyPr>
          <a:lstStyle/>
          <a:p>
            <a:r>
              <a:rPr lang="en-US" dirty="0" smtClean="0"/>
              <a:t>Five Things to Stand in:</a:t>
            </a:r>
            <a:endParaRPr lang="en-US" dirty="0"/>
          </a:p>
        </p:txBody>
      </p:sp>
      <p:sp>
        <p:nvSpPr>
          <p:cNvPr id="19" name="Rectangle 18"/>
          <p:cNvSpPr/>
          <p:nvPr/>
        </p:nvSpPr>
        <p:spPr>
          <a:xfrm>
            <a:off x="6187754" y="4943518"/>
            <a:ext cx="2490233" cy="369332"/>
          </a:xfrm>
          <a:prstGeom prst="rect">
            <a:avLst/>
          </a:prstGeom>
        </p:spPr>
        <p:txBody>
          <a:bodyPr wrap="none">
            <a:spAutoFit/>
          </a:bodyPr>
          <a:lstStyle/>
          <a:p>
            <a:r>
              <a:rPr lang="en-US" dirty="0" smtClean="0"/>
              <a:t>Eight Things to Think on:</a:t>
            </a:r>
            <a:endParaRPr lang="en-US" dirty="0"/>
          </a:p>
        </p:txBody>
      </p:sp>
      <p:sp>
        <p:nvSpPr>
          <p:cNvPr id="20" name="Rectangle 19"/>
          <p:cNvSpPr/>
          <p:nvPr/>
        </p:nvSpPr>
        <p:spPr>
          <a:xfrm>
            <a:off x="381000" y="5943600"/>
            <a:ext cx="1912575" cy="369332"/>
          </a:xfrm>
          <a:prstGeom prst="rect">
            <a:avLst/>
          </a:prstGeom>
        </p:spPr>
        <p:txBody>
          <a:bodyPr wrap="none">
            <a:spAutoFit/>
          </a:bodyPr>
          <a:lstStyle/>
          <a:p>
            <a:r>
              <a:rPr lang="en-US" dirty="0" smtClean="0"/>
              <a:t>One Way to Think:</a:t>
            </a:r>
            <a:endParaRPr lang="en-US" dirty="0"/>
          </a:p>
        </p:txBody>
      </p:sp>
      <p:sp>
        <p:nvSpPr>
          <p:cNvPr id="21" name="Rectangle 20"/>
          <p:cNvSpPr/>
          <p:nvPr/>
        </p:nvSpPr>
        <p:spPr>
          <a:xfrm>
            <a:off x="2835948" y="5943600"/>
            <a:ext cx="2886046" cy="369332"/>
          </a:xfrm>
          <a:prstGeom prst="rect">
            <a:avLst/>
          </a:prstGeom>
        </p:spPr>
        <p:txBody>
          <a:bodyPr wrap="none">
            <a:spAutoFit/>
          </a:bodyPr>
          <a:lstStyle/>
          <a:p>
            <a:r>
              <a:rPr lang="en-US" dirty="0" smtClean="0"/>
              <a:t>Five Commands to "Submit":</a:t>
            </a:r>
            <a:endParaRPr lang="en-US" dirty="0"/>
          </a:p>
        </p:txBody>
      </p:sp>
      <p:sp>
        <p:nvSpPr>
          <p:cNvPr id="22" name="Rectangle 21"/>
          <p:cNvSpPr/>
          <p:nvPr/>
        </p:nvSpPr>
        <p:spPr>
          <a:xfrm>
            <a:off x="6248400" y="5927375"/>
            <a:ext cx="1695336" cy="369332"/>
          </a:xfrm>
          <a:prstGeom prst="rect">
            <a:avLst/>
          </a:prstGeom>
        </p:spPr>
        <p:txBody>
          <a:bodyPr wrap="none">
            <a:spAutoFit/>
          </a:bodyPr>
          <a:lstStyle/>
          <a:p>
            <a:r>
              <a:rPr lang="en-US" dirty="0" smtClean="0"/>
              <a:t>Twelve "Take's":</a:t>
            </a:r>
            <a:endParaRPr lang="en-US" dirty="0"/>
          </a:p>
        </p:txBody>
      </p:sp>
    </p:spTree>
    <p:extLst>
      <p:ext uri="{BB962C8B-B14F-4D97-AF65-F5344CB8AC3E}">
        <p14:creationId xmlns:p14="http://schemas.microsoft.com/office/powerpoint/2010/main" val="27201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
            <a:ext cx="8915400" cy="6832640"/>
          </a:xfrm>
          <a:prstGeom prst="rect">
            <a:avLst/>
          </a:prstGeom>
          <a:noFill/>
        </p:spPr>
        <p:txBody>
          <a:bodyPr wrap="square" rtlCol="0">
            <a:spAutoFit/>
          </a:bodyPr>
          <a:lstStyle/>
          <a:p>
            <a:r>
              <a:rPr lang="en-US" sz="2800" b="1" dirty="0" smtClean="0"/>
              <a:t> Often times one of the best ways to learn about something is to look at what is the polar opposite. Freedom just like everything else offered by the Lord is a choice. Not God’s choice He already has offered it. Not the devils choice. He is already against it.</a:t>
            </a:r>
          </a:p>
          <a:p>
            <a:r>
              <a:rPr lang="en-US" sz="2800" b="1" dirty="0" smtClean="0"/>
              <a:t>No Church the choice is ours. Lets take a look at the other side.</a:t>
            </a:r>
          </a:p>
          <a:p>
            <a:r>
              <a:rPr lang="en-US" sz="2800" b="1" dirty="0" smtClean="0"/>
              <a:t> Bondage:</a:t>
            </a:r>
          </a:p>
          <a:p>
            <a:r>
              <a:rPr lang="en-US" sz="2800" b="1" dirty="0" smtClean="0"/>
              <a:t> the tenure or service of a , serf, or slave</a:t>
            </a:r>
          </a:p>
          <a:p>
            <a:r>
              <a:rPr lang="en-US" sz="2800" b="1" dirty="0" smtClean="0"/>
              <a:t>a state of being bound usually by compulsion (as of law or mastery): as a :  captivity, serfdom b :  servitude or subjugation to a controlling person or force </a:t>
            </a:r>
          </a:p>
          <a:p>
            <a:r>
              <a:rPr lang="en-US" sz="2800" b="1" dirty="0" smtClean="0"/>
              <a:t>Slavery:</a:t>
            </a:r>
          </a:p>
          <a:p>
            <a:r>
              <a:rPr lang="en-US" sz="2800" b="1" dirty="0" smtClean="0"/>
              <a:t>drudgery, toil</a:t>
            </a:r>
          </a:p>
          <a:p>
            <a:r>
              <a:rPr lang="en-US" sz="2800" b="1" dirty="0" smtClean="0"/>
              <a:t>submission to a dominating influence</a:t>
            </a:r>
          </a:p>
          <a:p>
            <a:r>
              <a:rPr lang="en-US" dirty="0" smtClean="0"/>
              <a:t>:   </a:t>
            </a:r>
            <a:endParaRPr lang="en-US" dirty="0"/>
          </a:p>
        </p:txBody>
      </p:sp>
    </p:spTree>
    <p:extLst>
      <p:ext uri="{BB962C8B-B14F-4D97-AF65-F5344CB8AC3E}">
        <p14:creationId xmlns:p14="http://schemas.microsoft.com/office/powerpoint/2010/main" val="806103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2414828" cy="369332"/>
          </a:xfrm>
          <a:prstGeom prst="rect">
            <a:avLst/>
          </a:prstGeom>
        </p:spPr>
        <p:txBody>
          <a:bodyPr wrap="none">
            <a:spAutoFit/>
          </a:bodyPr>
          <a:lstStyle/>
          <a:p>
            <a:r>
              <a:rPr lang="en-US" dirty="0" smtClean="0"/>
              <a:t>Eighteen "Take Heed's":</a:t>
            </a:r>
            <a:endParaRPr lang="en-US" dirty="0"/>
          </a:p>
        </p:txBody>
      </p:sp>
      <p:sp>
        <p:nvSpPr>
          <p:cNvPr id="3" name="Rectangle 2"/>
          <p:cNvSpPr/>
          <p:nvPr/>
        </p:nvSpPr>
        <p:spPr>
          <a:xfrm>
            <a:off x="3248367" y="304800"/>
            <a:ext cx="2647263" cy="369332"/>
          </a:xfrm>
          <a:prstGeom prst="rect">
            <a:avLst/>
          </a:prstGeom>
        </p:spPr>
        <p:txBody>
          <a:bodyPr wrap="none">
            <a:spAutoFit/>
          </a:bodyPr>
          <a:lstStyle/>
          <a:p>
            <a:r>
              <a:rPr lang="en-US" dirty="0" smtClean="0"/>
              <a:t>Two Ways Not to Walk on:</a:t>
            </a:r>
            <a:endParaRPr lang="en-US" dirty="0"/>
          </a:p>
        </p:txBody>
      </p:sp>
      <p:sp>
        <p:nvSpPr>
          <p:cNvPr id="4" name="Rectangle 3"/>
          <p:cNvSpPr/>
          <p:nvPr/>
        </p:nvSpPr>
        <p:spPr>
          <a:xfrm>
            <a:off x="6781800" y="304800"/>
            <a:ext cx="2052228" cy="369332"/>
          </a:xfrm>
          <a:prstGeom prst="rect">
            <a:avLst/>
          </a:prstGeom>
        </p:spPr>
        <p:txBody>
          <a:bodyPr wrap="none">
            <a:spAutoFit/>
          </a:bodyPr>
          <a:lstStyle/>
          <a:p>
            <a:r>
              <a:rPr lang="en-US" dirty="0" smtClean="0"/>
              <a:t>Four "Thou </a:t>
            </a:r>
            <a:r>
              <a:rPr lang="en-US" dirty="0" err="1" smtClean="0"/>
              <a:t>Shalt's</a:t>
            </a:r>
            <a:r>
              <a:rPr lang="en-US" dirty="0" smtClean="0"/>
              <a:t>":</a:t>
            </a:r>
            <a:endParaRPr lang="en-US" dirty="0"/>
          </a:p>
        </p:txBody>
      </p:sp>
      <p:sp>
        <p:nvSpPr>
          <p:cNvPr id="5" name="Rectangle 4"/>
          <p:cNvSpPr/>
          <p:nvPr/>
        </p:nvSpPr>
        <p:spPr>
          <a:xfrm>
            <a:off x="304800" y="1143000"/>
            <a:ext cx="2461700" cy="369332"/>
          </a:xfrm>
          <a:prstGeom prst="rect">
            <a:avLst/>
          </a:prstGeom>
        </p:spPr>
        <p:txBody>
          <a:bodyPr wrap="none">
            <a:spAutoFit/>
          </a:bodyPr>
          <a:lstStyle/>
          <a:p>
            <a:r>
              <a:rPr lang="en-US" dirty="0" smtClean="0"/>
              <a:t>Seven Things to Walk in:</a:t>
            </a:r>
            <a:endParaRPr lang="en-US" dirty="0"/>
          </a:p>
        </p:txBody>
      </p:sp>
      <p:sp>
        <p:nvSpPr>
          <p:cNvPr id="6" name="Rectangle 5"/>
          <p:cNvSpPr/>
          <p:nvPr/>
        </p:nvSpPr>
        <p:spPr>
          <a:xfrm>
            <a:off x="3048000" y="1143000"/>
            <a:ext cx="2497287" cy="369332"/>
          </a:xfrm>
          <a:prstGeom prst="rect">
            <a:avLst/>
          </a:prstGeom>
        </p:spPr>
        <p:txBody>
          <a:bodyPr wrap="none">
            <a:spAutoFit/>
          </a:bodyPr>
          <a:lstStyle/>
          <a:p>
            <a:r>
              <a:rPr lang="en-US" dirty="0" smtClean="0"/>
              <a:t>Eight "Thou Shalt Not's":</a:t>
            </a:r>
            <a:endParaRPr lang="en-US" dirty="0"/>
          </a:p>
        </p:txBody>
      </p:sp>
      <p:sp>
        <p:nvSpPr>
          <p:cNvPr id="7" name="Rectangle 6"/>
          <p:cNvSpPr/>
          <p:nvPr/>
        </p:nvSpPr>
        <p:spPr>
          <a:xfrm>
            <a:off x="5895630" y="1143000"/>
            <a:ext cx="3102131" cy="369332"/>
          </a:xfrm>
          <a:prstGeom prst="rect">
            <a:avLst/>
          </a:prstGeom>
        </p:spPr>
        <p:txBody>
          <a:bodyPr wrap="none">
            <a:spAutoFit/>
          </a:bodyPr>
          <a:lstStyle/>
          <a:p>
            <a:r>
              <a:rPr lang="en-US" dirty="0" smtClean="0"/>
              <a:t>200 Miscellaneous Commands:</a:t>
            </a:r>
            <a:endParaRPr lang="en-US" dirty="0"/>
          </a:p>
        </p:txBody>
      </p:sp>
      <p:sp>
        <p:nvSpPr>
          <p:cNvPr id="8" name="TextBox 7"/>
          <p:cNvSpPr txBox="1"/>
          <p:nvPr/>
        </p:nvSpPr>
        <p:spPr>
          <a:xfrm>
            <a:off x="304799" y="1512332"/>
            <a:ext cx="8692961" cy="5262979"/>
          </a:xfrm>
          <a:prstGeom prst="rect">
            <a:avLst/>
          </a:prstGeom>
          <a:noFill/>
        </p:spPr>
        <p:txBody>
          <a:bodyPr wrap="square" rtlCol="0">
            <a:spAutoFit/>
          </a:bodyPr>
          <a:lstStyle/>
          <a:p>
            <a:r>
              <a:rPr lang="en-US" sz="2400" b="1" dirty="0" smtClean="0"/>
              <a:t>How many knew we were given 1050  commandments? There were only 613 commandments  in the Law. No one could keep the Law. God knows this .In the day that the law was given God provided a sacrifice to cover for all in covenant with Him. Blood of bulls and lambs and birds and a goat to transfer the sin of a nation. Aren't you glad that the blood of Jesus actually washes us clean. Unto salvation with a change in ownership upon first belief and the new birth. Then a continual cleansing for this earthly life if we will walk in the spirit with the Lord. If we live a repentant lifestyle and quickly forgive His blood keeps us in fellowship with God.</a:t>
            </a:r>
          </a:p>
          <a:p>
            <a:r>
              <a:rPr lang="en-US" sz="2400" b="1" dirty="0" smtClean="0"/>
              <a:t>Fellowship means two people in a boat rowing in the same direction. Just because you are born again doesn’t mean our lives are in agreement with God. If you choose a different path God will quit rowing leaving you to row in circles.</a:t>
            </a:r>
            <a:endParaRPr lang="en-US" sz="2400" b="1" dirty="0"/>
          </a:p>
        </p:txBody>
      </p:sp>
    </p:spTree>
    <p:extLst>
      <p:ext uri="{BB962C8B-B14F-4D97-AF65-F5344CB8AC3E}">
        <p14:creationId xmlns:p14="http://schemas.microsoft.com/office/powerpoint/2010/main" val="307545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6370975"/>
          </a:xfrm>
          <a:prstGeom prst="rect">
            <a:avLst/>
          </a:prstGeom>
          <a:noFill/>
        </p:spPr>
        <p:txBody>
          <a:bodyPr wrap="square" rtlCol="0">
            <a:spAutoFit/>
          </a:bodyPr>
          <a:lstStyle/>
          <a:p>
            <a:r>
              <a:rPr lang="en-US" sz="2400" b="1" dirty="0" smtClean="0"/>
              <a:t>The kingdom of God is entered into by free will. God will never override our free will. We can do it our way unto death or His way unto life. Again I know the Lord is saying unto us today. Choose </a:t>
            </a:r>
            <a:r>
              <a:rPr lang="en-US" sz="2400" b="1" dirty="0" err="1" smtClean="0"/>
              <a:t>life.We</a:t>
            </a:r>
            <a:r>
              <a:rPr lang="en-US" sz="2400" b="1" dirty="0" smtClean="0"/>
              <a:t> need to understand that the commandments of God are not a means of control. God is not a control freak. Control restricts freedom. Our Father  in his mercy created the law so there would be written proof of right and wrong so that men could learn what they could do and not do in order to be blessed and not cursed.</a:t>
            </a:r>
          </a:p>
          <a:p>
            <a:r>
              <a:rPr lang="en-US" sz="2400" b="1" dirty="0" smtClean="0"/>
              <a:t>Blessed:                                                                                                                                             having a sacred nature : connected with God</a:t>
            </a:r>
          </a:p>
          <a:p>
            <a:r>
              <a:rPr lang="en-US" sz="2400" b="1" dirty="0" smtClean="0"/>
              <a:t>very welcome, pleasant, or appreciated</a:t>
            </a:r>
          </a:p>
          <a:p>
            <a:r>
              <a:rPr lang="en-US" sz="2400" b="1" dirty="0" smtClean="0"/>
              <a:t>bringing pleasure, contentment,</a:t>
            </a:r>
          </a:p>
          <a:p>
            <a:r>
              <a:rPr lang="en-US" sz="2400" b="1" dirty="0" smtClean="0"/>
              <a:t>Curse:</a:t>
            </a:r>
          </a:p>
          <a:p>
            <a:r>
              <a:rPr lang="en-US" sz="2400" b="1" dirty="0" smtClean="0"/>
              <a:t> a prayer or invocation for harm or injury to come upon one :  imprecation</a:t>
            </a:r>
          </a:p>
          <a:p>
            <a:r>
              <a:rPr lang="en-US" sz="2400" b="1" dirty="0" smtClean="0"/>
              <a:t> something that is cursed or accursed</a:t>
            </a:r>
          </a:p>
          <a:p>
            <a:endParaRPr lang="en-US" sz="2400" b="1" dirty="0"/>
          </a:p>
        </p:txBody>
      </p:sp>
    </p:spTree>
    <p:extLst>
      <p:ext uri="{BB962C8B-B14F-4D97-AF65-F5344CB8AC3E}">
        <p14:creationId xmlns:p14="http://schemas.microsoft.com/office/powerpoint/2010/main" val="2646116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7417415"/>
          </a:xfrm>
          <a:prstGeom prst="rect">
            <a:avLst/>
          </a:prstGeom>
        </p:spPr>
        <p:txBody>
          <a:bodyPr wrap="square">
            <a:spAutoFit/>
          </a:bodyPr>
          <a:lstStyle/>
          <a:p>
            <a:r>
              <a:rPr lang="en-US" sz="2800" b="1" dirty="0" smtClean="0"/>
              <a:t> evil or misfortune that comes as if in response to imprecation or as retribution</a:t>
            </a:r>
          </a:p>
          <a:p>
            <a:r>
              <a:rPr lang="en-US" sz="2800" b="1" dirty="0" smtClean="0"/>
              <a:t> a cause of great harm or misfortune </a:t>
            </a:r>
          </a:p>
          <a:p>
            <a:r>
              <a:rPr lang="en-US" sz="2800" b="1" dirty="0" smtClean="0"/>
              <a:t>How many want to be blessed.</a:t>
            </a:r>
          </a:p>
          <a:p>
            <a:r>
              <a:rPr lang="en-US" sz="2800" b="1" dirty="0" smtClean="0"/>
              <a:t>There are now seven plus billion people on the earth. How many are born again? How many Born again people are really  pursuing God? How many have any understanding of spiritual warfare. We are to pray to God. We are to live Holy unto the Lord. When we do this we are in a position to speak against the devil and his works in Jesus name. Listen to the word of God through Isaiah about  the times we are in.</a:t>
            </a:r>
          </a:p>
          <a:p>
            <a:r>
              <a:rPr lang="en-US" sz="2800" b="1" dirty="0" smtClean="0"/>
              <a:t>Isa_60:2  For, behold, darkness shall cover the earth, and gross darkness the peoples; but Jehovah will arise upon thee, and his glory shall be seen upon thee. </a:t>
            </a:r>
          </a:p>
          <a:p>
            <a:endParaRPr lang="en-US" sz="2800" b="1" dirty="0" smtClean="0"/>
          </a:p>
          <a:p>
            <a:r>
              <a:rPr lang="en-US" sz="2800" b="1" dirty="0" smtClean="0"/>
              <a:t> </a:t>
            </a:r>
            <a:endParaRPr lang="en-US" sz="2800" b="1" dirty="0"/>
          </a:p>
        </p:txBody>
      </p:sp>
    </p:spTree>
    <p:extLst>
      <p:ext uri="{BB962C8B-B14F-4D97-AF65-F5344CB8AC3E}">
        <p14:creationId xmlns:p14="http://schemas.microsoft.com/office/powerpoint/2010/main" val="33770703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7" y="685800"/>
            <a:ext cx="9144000" cy="5509200"/>
          </a:xfrm>
          <a:prstGeom prst="rect">
            <a:avLst/>
          </a:prstGeom>
        </p:spPr>
        <p:txBody>
          <a:bodyPr wrap="square">
            <a:spAutoFit/>
          </a:bodyPr>
          <a:lstStyle/>
          <a:p>
            <a:r>
              <a:rPr lang="en-US" sz="3600" b="1" dirty="0" smtClean="0"/>
              <a:t>Isa 5:20  Woe unto them that call evil good, and good evil; that put darkness for light, and light for darkness; that put bitter for sweet, and sweet for bitter! </a:t>
            </a:r>
          </a:p>
          <a:p>
            <a:r>
              <a:rPr lang="en-US" sz="3600" b="1" dirty="0" smtClean="0"/>
              <a:t>Isa 5:21  Woe unto them that are wise in their own eyes, and prudent in their own sight! </a:t>
            </a:r>
          </a:p>
          <a:p>
            <a:r>
              <a:rPr lang="en-US" sz="3600" b="1" dirty="0" smtClean="0"/>
              <a:t>Isa 5:22  Woe unto them that are mighty to drink wine, and men of strength to mingle strong drink; </a:t>
            </a:r>
          </a:p>
          <a:p>
            <a:r>
              <a:rPr lang="en-US" sz="2800" dirty="0" smtClean="0"/>
              <a:t> </a:t>
            </a:r>
            <a:endParaRPr lang="en-US" sz="2800" dirty="0"/>
          </a:p>
        </p:txBody>
      </p:sp>
    </p:spTree>
    <p:extLst>
      <p:ext uri="{BB962C8B-B14F-4D97-AF65-F5344CB8AC3E}">
        <p14:creationId xmlns:p14="http://schemas.microsoft.com/office/powerpoint/2010/main" val="335953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6494085"/>
          </a:xfrm>
          <a:prstGeom prst="rect">
            <a:avLst/>
          </a:prstGeom>
        </p:spPr>
        <p:txBody>
          <a:bodyPr wrap="square">
            <a:spAutoFit/>
          </a:bodyPr>
          <a:lstStyle/>
          <a:p>
            <a:r>
              <a:rPr lang="en-US" sz="3200" b="1" dirty="0" smtClean="0"/>
              <a:t>2Ti 3:1  But know this, that in the last days grievous times shall come. </a:t>
            </a:r>
          </a:p>
          <a:p>
            <a:r>
              <a:rPr lang="en-US" sz="3200" b="1" dirty="0" smtClean="0"/>
              <a:t>2Ti 3:2  For men shall be lovers of self, lovers of money, boastful, haughty, </a:t>
            </a:r>
            <a:r>
              <a:rPr lang="en-US" sz="3200" b="1" dirty="0" err="1" smtClean="0"/>
              <a:t>railers</a:t>
            </a:r>
            <a:r>
              <a:rPr lang="en-US" sz="3200" b="1" dirty="0" smtClean="0"/>
              <a:t>, disobedient to parents, unthankful, unholy, </a:t>
            </a:r>
          </a:p>
          <a:p>
            <a:r>
              <a:rPr lang="en-US" sz="3200" b="1" dirty="0" smtClean="0"/>
              <a:t>2Ti 3:3  without natural affection, implacable, slanderers, without self-control, fierce, no lovers of good, </a:t>
            </a:r>
          </a:p>
          <a:p>
            <a:r>
              <a:rPr lang="en-US" sz="3200" b="1" dirty="0" smtClean="0"/>
              <a:t>2Ti 3:4  traitors, headstrong, puffed up, lovers of pleasure rather than lovers of God; </a:t>
            </a:r>
          </a:p>
          <a:p>
            <a:r>
              <a:rPr lang="en-US" sz="3200" b="1" dirty="0" smtClean="0"/>
              <a:t>2Ti 3:5  holding a form of godliness, but having denied the power thereof: from these also turn away.</a:t>
            </a:r>
            <a:endParaRPr lang="en-US" sz="3200" b="1" dirty="0"/>
          </a:p>
        </p:txBody>
      </p:sp>
    </p:spTree>
    <p:extLst>
      <p:ext uri="{BB962C8B-B14F-4D97-AF65-F5344CB8AC3E}">
        <p14:creationId xmlns:p14="http://schemas.microsoft.com/office/powerpoint/2010/main" val="487765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0"/>
            <a:ext cx="8991600" cy="7201972"/>
          </a:xfrm>
          <a:prstGeom prst="rect">
            <a:avLst/>
          </a:prstGeom>
          <a:noFill/>
        </p:spPr>
        <p:txBody>
          <a:bodyPr wrap="square" rtlCol="0">
            <a:spAutoFit/>
          </a:bodyPr>
          <a:lstStyle/>
          <a:p>
            <a:r>
              <a:rPr lang="en-US" sz="3200" b="1" dirty="0" smtClean="0"/>
              <a:t>We have a problem. Sin is in the world. We have the solution Jesus. We are grateful to God  and want to be obedient with what seems like impossible standards. The answer is and will always be Jesus, Jesus, Jesus. God is not saying to us you do this. You do that. As a matter of fact Jesus said we can do nothing  without Him. God is saying to us I am with you we will do this together. Lets take a look at what God promises for us. Just a few . According to one person's count, there are 3573 promises in the Bible.</a:t>
            </a:r>
          </a:p>
          <a:p>
            <a:r>
              <a:rPr lang="en-US" sz="3200" b="1" dirty="0" smtClean="0"/>
              <a:t>And call upon me in the day of trouble: I will deliver thee, and thou shalt glorify me. Psalms 50:15</a:t>
            </a:r>
          </a:p>
          <a:p>
            <a:pPr marL="285750" indent="-285750">
              <a:buFontTx/>
              <a:buChar char="-"/>
            </a:pPr>
            <a:r>
              <a:rPr lang="en-US" sz="2800" b="1" dirty="0" smtClean="0"/>
              <a:t> </a:t>
            </a:r>
          </a:p>
          <a:p>
            <a:pPr marL="285750" indent="-285750">
              <a:buFontTx/>
              <a:buChar char="-"/>
            </a:pPr>
            <a:endParaRPr lang="en-US" dirty="0"/>
          </a:p>
        </p:txBody>
      </p:sp>
    </p:spTree>
    <p:extLst>
      <p:ext uri="{BB962C8B-B14F-4D97-AF65-F5344CB8AC3E}">
        <p14:creationId xmlns:p14="http://schemas.microsoft.com/office/powerpoint/2010/main" val="9055366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7417415"/>
          </a:xfrm>
          <a:prstGeom prst="rect">
            <a:avLst/>
          </a:prstGeom>
        </p:spPr>
        <p:txBody>
          <a:bodyPr wrap="square">
            <a:spAutoFit/>
          </a:bodyPr>
          <a:lstStyle/>
          <a:p>
            <a:r>
              <a:rPr lang="en-US" sz="2800" b="1" dirty="0" smtClean="0"/>
              <a:t>A new heart also will I give you, and a new spirit will I put within you: and I will take away the stony heart out of your flesh, and I will give you an heart of flesh. And I will put my spirit within you, and cause you to walk in my statutes, and ye shall keep my judgments, and do them.- Ezekiel 36:26-27</a:t>
            </a:r>
          </a:p>
          <a:p>
            <a:r>
              <a:rPr lang="en-US" sz="2800" b="1" dirty="0" smtClean="0"/>
              <a:t>                                                                                                                              If the Son therefore shall make you free, ye shall be free indeed. - John 8:36</a:t>
            </a:r>
          </a:p>
          <a:p>
            <a:r>
              <a:rPr lang="en-US" sz="2800" b="1" dirty="0" smtClean="0"/>
              <a:t>The angel of the LORD encamps round about them that fear him, and delivers them.- Psalms 34:7</a:t>
            </a:r>
          </a:p>
          <a:p>
            <a:r>
              <a:rPr lang="en-US" sz="2800" b="1" dirty="0" smtClean="0"/>
              <a:t>Because he hath set his love upon me, therefore will I deliver him: I will set him on high, because he hath known my name. He shall call upon me, and I will answer him: I will be with him in trouble; I will deliver him, and </a:t>
            </a:r>
            <a:r>
              <a:rPr lang="en-US" sz="2800" b="1" dirty="0" err="1" smtClean="0"/>
              <a:t>honour</a:t>
            </a:r>
            <a:r>
              <a:rPr lang="en-US" sz="2800" b="1" dirty="0" smtClean="0"/>
              <a:t> him.</a:t>
            </a:r>
          </a:p>
          <a:p>
            <a:r>
              <a:rPr lang="en-US" sz="2800" b="1" dirty="0" smtClean="0"/>
              <a:t>- Psalms 91:14-15</a:t>
            </a:r>
          </a:p>
          <a:p>
            <a:endParaRPr lang="en-US" sz="2800" b="1" dirty="0"/>
          </a:p>
          <a:p>
            <a:pPr marL="457200" indent="-457200">
              <a:buFontTx/>
              <a:buChar char="-"/>
            </a:pPr>
            <a:endParaRPr lang="en-US" sz="2800" b="1" dirty="0"/>
          </a:p>
        </p:txBody>
      </p:sp>
    </p:spTree>
    <p:extLst>
      <p:ext uri="{BB962C8B-B14F-4D97-AF65-F5344CB8AC3E}">
        <p14:creationId xmlns:p14="http://schemas.microsoft.com/office/powerpoint/2010/main" val="36296861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 y="76200"/>
            <a:ext cx="9067800" cy="6494085"/>
          </a:xfrm>
          <a:prstGeom prst="rect">
            <a:avLst/>
          </a:prstGeom>
        </p:spPr>
        <p:txBody>
          <a:bodyPr wrap="square">
            <a:spAutoFit/>
          </a:bodyPr>
          <a:lstStyle/>
          <a:p>
            <a:r>
              <a:rPr lang="en-US" sz="3200" b="1" dirty="0" smtClean="0"/>
              <a:t>Submit yourselves therefore to God. Resist the devil, and he will flee from you.- James 4:7</a:t>
            </a:r>
          </a:p>
          <a:p>
            <a:r>
              <a:rPr lang="en-US" sz="3200" b="1" dirty="0" smtClean="0"/>
              <a:t>The righteous cry, and the LORD hears, and delivers them out of all their troubles. Psalms 34:17</a:t>
            </a:r>
          </a:p>
          <a:p>
            <a:r>
              <a:rPr lang="en-US" sz="3200" b="1" dirty="0" smtClean="0"/>
              <a:t>Fear thou not; for I am with thee: be not dismayed; for I am thy God: I will strengthen you; yes, I will help thee; yea, I will uphold thee with the right hand of my righteousness.- Isaiah 41:10</a:t>
            </a:r>
          </a:p>
          <a:p>
            <a:r>
              <a:rPr lang="en-US" sz="3200" b="1" dirty="0" smtClean="0"/>
              <a:t>2Ti 1:7  For God hath not given us the spirit of fear; but of power, and of love, and of a sound mind. </a:t>
            </a:r>
          </a:p>
          <a:p>
            <a:r>
              <a:rPr lang="en-US" sz="3200" b="1" dirty="0" smtClean="0"/>
              <a:t> </a:t>
            </a:r>
          </a:p>
          <a:p>
            <a:endParaRPr lang="en-US" sz="3200" b="1" dirty="0" smtClean="0"/>
          </a:p>
          <a:p>
            <a:pPr marL="457200" indent="-457200">
              <a:buFontTx/>
              <a:buChar char="-"/>
            </a:pPr>
            <a:endParaRPr lang="en-US" sz="3200" b="1" dirty="0"/>
          </a:p>
        </p:txBody>
      </p:sp>
    </p:spTree>
    <p:extLst>
      <p:ext uri="{BB962C8B-B14F-4D97-AF65-F5344CB8AC3E}">
        <p14:creationId xmlns:p14="http://schemas.microsoft.com/office/powerpoint/2010/main" val="2846982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6555641"/>
          </a:xfrm>
          <a:prstGeom prst="rect">
            <a:avLst/>
          </a:prstGeom>
        </p:spPr>
        <p:txBody>
          <a:bodyPr wrap="square">
            <a:spAutoFit/>
          </a:bodyPr>
          <a:lstStyle/>
          <a:p>
            <a:r>
              <a:rPr lang="en-US" sz="2800" b="1" dirty="0" smtClean="0"/>
              <a:t>Look at these promises about Gods Spirit:</a:t>
            </a:r>
          </a:p>
          <a:p>
            <a:r>
              <a:rPr lang="en-US" sz="2800" b="1" dirty="0" smtClean="0"/>
              <a:t>Turn you at my reproof: behold, I will pour out my spirit unto you, I will make known my words unto you.- Proverbs 1:23</a:t>
            </a:r>
          </a:p>
          <a:p>
            <a:r>
              <a:rPr lang="en-US" sz="2800" b="1" dirty="0" smtClean="0"/>
              <a:t>But ye shall receive power, after that the Holy Ghost is come upon you: and ye shall be witnesses unto me both in Jerusalem, and in all Judaea, and in Samaria, and unto the uttermost part of the earth.- Acts 1:8</a:t>
            </a:r>
          </a:p>
          <a:p>
            <a:r>
              <a:rPr lang="en-US" sz="2800" b="1" dirty="0" smtClean="0"/>
              <a:t>Then Peter said unto them, Repent, and be baptized every one of you in the name of Jesus Christ for the remission of sins, and ye shall receive the gift of the Holy Ghost. For the promise is unto you, and to your children, and to all that are afar off, even as many as the LORD our God shall call.</a:t>
            </a:r>
          </a:p>
          <a:p>
            <a:r>
              <a:rPr lang="en-US" sz="2800" b="1" dirty="0" smtClean="0"/>
              <a:t>- Acts 2:38-39</a:t>
            </a:r>
          </a:p>
          <a:p>
            <a:endParaRPr lang="en-US" sz="2800" b="1" dirty="0"/>
          </a:p>
        </p:txBody>
      </p:sp>
    </p:spTree>
    <p:extLst>
      <p:ext uri="{BB962C8B-B14F-4D97-AF65-F5344CB8AC3E}">
        <p14:creationId xmlns:p14="http://schemas.microsoft.com/office/powerpoint/2010/main" val="32906689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215128"/>
          </a:xfrm>
          <a:prstGeom prst="rect">
            <a:avLst/>
          </a:prstGeom>
          <a:noFill/>
        </p:spPr>
        <p:txBody>
          <a:bodyPr wrap="square" rtlCol="0">
            <a:spAutoFit/>
          </a:bodyPr>
          <a:lstStyle/>
          <a:p>
            <a:r>
              <a:rPr lang="en-US" sz="2800" b="1" dirty="0" smtClean="0"/>
              <a:t>Here's what the Lord wants every one of us to </a:t>
            </a:r>
            <a:r>
              <a:rPr lang="en-US" sz="2800" b="1" dirty="0" err="1" smtClean="0"/>
              <a:t>to</a:t>
            </a:r>
            <a:r>
              <a:rPr lang="en-US" sz="2800" b="1" dirty="0" smtClean="0"/>
              <a:t>. It begins with ourselves and is then extended to others.</a:t>
            </a:r>
          </a:p>
          <a:p>
            <a:r>
              <a:rPr lang="en-US" sz="2800" b="1" dirty="0" smtClean="0"/>
              <a:t>Mat 10:7  And as ye go, preach, saying, The kingdom of heaven is at hand. </a:t>
            </a:r>
          </a:p>
          <a:p>
            <a:r>
              <a:rPr lang="en-US" sz="2800" b="1" dirty="0" smtClean="0"/>
              <a:t>Mat 10:8  Heal the sick, cleanse the lepers, raise the dead, cast out devils: freely ye have received, freely give. </a:t>
            </a:r>
          </a:p>
          <a:p>
            <a:r>
              <a:rPr lang="en-US" sz="2800" b="1" dirty="0" smtClean="0"/>
              <a:t>God is not a respecter of persons. Rom 2:11  For there is no respect of persons with God. </a:t>
            </a:r>
          </a:p>
          <a:p>
            <a:r>
              <a:rPr lang="en-US" sz="2800" b="1" dirty="0" smtClean="0"/>
              <a:t>                                                                                                                                                                     What He did through the disciples He wants to do with us. It takes faith and the ability to simply believe God . It takes Freedom to believe.</a:t>
            </a:r>
          </a:p>
          <a:p>
            <a:r>
              <a:rPr lang="en-US" sz="2800" b="1" dirty="0" smtClean="0"/>
              <a:t>Is not this the fast that I have chosen? to loose the bands of wickedness, to undo the heavy burdens, and to let the oppressed go free, and that ye break every yoke?</a:t>
            </a:r>
          </a:p>
          <a:p>
            <a:r>
              <a:rPr lang="en-US" sz="2800" b="1" dirty="0" smtClean="0"/>
              <a:t>- Isaiah 58:6</a:t>
            </a:r>
            <a:endParaRPr lang="en-US" sz="2800" b="1" dirty="0"/>
          </a:p>
        </p:txBody>
      </p:sp>
    </p:spTree>
    <p:extLst>
      <p:ext uri="{BB962C8B-B14F-4D97-AF65-F5344CB8AC3E}">
        <p14:creationId xmlns:p14="http://schemas.microsoft.com/office/powerpoint/2010/main" val="3937229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38928"/>
          </a:xfrm>
          <a:prstGeom prst="rect">
            <a:avLst/>
          </a:prstGeom>
          <a:noFill/>
        </p:spPr>
        <p:txBody>
          <a:bodyPr wrap="square" rtlCol="0">
            <a:spAutoFit/>
          </a:bodyPr>
          <a:lstStyle/>
          <a:p>
            <a:r>
              <a:rPr lang="en-US" sz="2800" b="1" dirty="0" smtClean="0"/>
              <a:t>What does the bible say about freedom:</a:t>
            </a:r>
          </a:p>
          <a:p>
            <a:r>
              <a:rPr lang="en-US" sz="2800" b="1" dirty="0" smtClean="0"/>
              <a:t>2 Corinthians 3:17</a:t>
            </a:r>
          </a:p>
          <a:p>
            <a:r>
              <a:rPr lang="en-US" sz="2800" b="1" dirty="0" smtClean="0"/>
              <a:t>17 Now the Lord is the Spirit, and where the Spirit of the Lord is, there is freedom.</a:t>
            </a:r>
          </a:p>
          <a:p>
            <a:endParaRPr lang="en-US" sz="2800" b="1" dirty="0" smtClean="0"/>
          </a:p>
          <a:p>
            <a:r>
              <a:rPr lang="en-US" sz="2800" b="1" dirty="0" smtClean="0"/>
              <a:t>I will walk in freedom , for I have devoted myself to your commandments."</a:t>
            </a:r>
          </a:p>
          <a:p>
            <a:r>
              <a:rPr lang="en-US" sz="2800" b="1" dirty="0" smtClean="0"/>
              <a:t>Psalm 119:45 (NLT)</a:t>
            </a:r>
          </a:p>
          <a:p>
            <a:endParaRPr lang="en-US" sz="2800" b="1" dirty="0"/>
          </a:p>
          <a:p>
            <a:r>
              <a:rPr lang="en-US" sz="2800" b="1" dirty="0" smtClean="0"/>
              <a:t>If the Son therefore shall make you free, ye shall be free indeed"</a:t>
            </a:r>
          </a:p>
          <a:p>
            <a:r>
              <a:rPr lang="en-US" sz="2800" b="1" dirty="0" smtClean="0"/>
              <a:t>John 8:36 (KJV)</a:t>
            </a:r>
          </a:p>
          <a:p>
            <a:endParaRPr lang="en-US" sz="2800" b="1" dirty="0"/>
          </a:p>
          <a:p>
            <a:r>
              <a:rPr lang="en-US" sz="2800" b="1" dirty="0" smtClean="0"/>
              <a:t>"We have escaped like a bird out of the fowler's snare; the snare has been broken, and we have escaped."</a:t>
            </a:r>
          </a:p>
          <a:p>
            <a:r>
              <a:rPr lang="en-US" sz="2800" b="1" dirty="0" smtClean="0"/>
              <a:t>Psalm 124:7 (NIV)</a:t>
            </a:r>
            <a:endParaRPr lang="en-US" sz="2800" b="1" dirty="0"/>
          </a:p>
        </p:txBody>
      </p:sp>
    </p:spTree>
    <p:extLst>
      <p:ext uri="{BB962C8B-B14F-4D97-AF65-F5344CB8AC3E}">
        <p14:creationId xmlns:p14="http://schemas.microsoft.com/office/powerpoint/2010/main" val="2635874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555641"/>
          </a:xfrm>
          <a:prstGeom prst="rect">
            <a:avLst/>
          </a:prstGeom>
        </p:spPr>
        <p:txBody>
          <a:bodyPr wrap="square">
            <a:spAutoFit/>
          </a:bodyPr>
          <a:lstStyle/>
          <a:p>
            <a:r>
              <a:rPr lang="en-US" sz="2800" b="1" dirty="0" smtClean="0"/>
              <a:t>The Spirit of the Lord GOD is upon me; because the LORD hath anointed me to preach good tidings unto the meek; he hath sent me to bind up the brokenhearted, to proclaim liberty to the captives, and the opening of the prison to them that are bound; Isaiah 61:1                                 Luk_4:18  The Spirit of the Lord is upon me, because he hath anointed me to preach the gospel to the poor; he hath sent me to heal the brokenhearted, to preach deliverance to the captives, and recovering of sight to the blind, to set at liberty them that are bruised, </a:t>
            </a:r>
          </a:p>
          <a:p>
            <a:r>
              <a:rPr lang="en-US" sz="2800" b="1" dirty="0" smtClean="0"/>
              <a:t>Listen Church </a:t>
            </a:r>
          </a:p>
          <a:p>
            <a:r>
              <a:rPr lang="en-US" sz="2800" b="1" dirty="0" smtClean="0"/>
              <a:t>This same Spirit of God is within us to do these same things. We need each other and the anointing of Jesus to break the power of darkness. To bring liberty ,open blind eyes, and heal broken hearts.</a:t>
            </a:r>
            <a:endParaRPr lang="en-US" sz="2800" b="1" dirty="0"/>
          </a:p>
        </p:txBody>
      </p:sp>
    </p:spTree>
    <p:extLst>
      <p:ext uri="{BB962C8B-B14F-4D97-AF65-F5344CB8AC3E}">
        <p14:creationId xmlns:p14="http://schemas.microsoft.com/office/powerpoint/2010/main" val="21069641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472" y="0"/>
            <a:ext cx="8998527" cy="7417415"/>
          </a:xfrm>
          <a:prstGeom prst="rect">
            <a:avLst/>
          </a:prstGeom>
          <a:noFill/>
        </p:spPr>
        <p:txBody>
          <a:bodyPr wrap="square" rtlCol="0">
            <a:spAutoFit/>
          </a:bodyPr>
          <a:lstStyle/>
          <a:p>
            <a:r>
              <a:rPr lang="en-US" sz="3200" b="1" dirty="0" smtClean="0"/>
              <a:t>Freedom comes  when truth  comes in and lies leave.  Lies create strongholds which are thought processes contrary to Gods word. They can influence our actions even when we don’t daily dwell on the lie. Examples can be I’m worthless, stupid just like your(fill in the blank.  Look at what God says:</a:t>
            </a:r>
          </a:p>
          <a:p>
            <a:r>
              <a:rPr lang="en-US" sz="3200" b="1" dirty="0" smtClean="0"/>
              <a:t>2Co 10:4  (For the weapons of our warfare are not carnal, but mighty through God to the pulling down of strong holds;) </a:t>
            </a:r>
          </a:p>
          <a:p>
            <a:r>
              <a:rPr lang="en-US" sz="3200" b="1" dirty="0" smtClean="0"/>
              <a:t>2Co 10:5  Casting down imaginations, and every high thing that </a:t>
            </a:r>
            <a:r>
              <a:rPr lang="en-US" sz="3200" b="1" dirty="0" err="1" smtClean="0"/>
              <a:t>exalteth</a:t>
            </a:r>
            <a:r>
              <a:rPr lang="en-US" sz="3200" b="1" dirty="0" smtClean="0"/>
              <a:t> itself against the knowledge of God, and bringing into captivity every thought to the obedience of Christ; </a:t>
            </a:r>
          </a:p>
          <a:p>
            <a:endParaRPr lang="en-US" sz="2800" b="1" dirty="0"/>
          </a:p>
        </p:txBody>
      </p:sp>
    </p:spTree>
    <p:extLst>
      <p:ext uri="{BB962C8B-B14F-4D97-AF65-F5344CB8AC3E}">
        <p14:creationId xmlns:p14="http://schemas.microsoft.com/office/powerpoint/2010/main" val="30359141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5632311"/>
          </a:xfrm>
          <a:prstGeom prst="rect">
            <a:avLst/>
          </a:prstGeom>
        </p:spPr>
        <p:txBody>
          <a:bodyPr wrap="square">
            <a:spAutoFit/>
          </a:bodyPr>
          <a:lstStyle/>
          <a:p>
            <a:r>
              <a:rPr lang="en-US" sz="3600" b="1" dirty="0" smtClean="0"/>
              <a:t>Freedom comes when we repent with our mouths for the sins  which gave legal access to the enemy. Freedom comes when we come out of agreement with the enemy and his ways and into agreement with Gods word. Freedom comes when I  believe in my </a:t>
            </a:r>
          </a:p>
          <a:p>
            <a:r>
              <a:rPr lang="en-US" sz="3600" b="1" dirty="0" smtClean="0"/>
              <a:t>Heart and declare with my mouth that I agree with God ( submitting to God) and I refuse to agree with and verbally tell the enemy he has no part of me. (resisting the devil). </a:t>
            </a:r>
            <a:endParaRPr lang="en-US" sz="3600" b="1" dirty="0"/>
          </a:p>
        </p:txBody>
      </p:sp>
    </p:spTree>
    <p:extLst>
      <p:ext uri="{BB962C8B-B14F-4D97-AF65-F5344CB8AC3E}">
        <p14:creationId xmlns:p14="http://schemas.microsoft.com/office/powerpoint/2010/main" val="8812735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458200" cy="6955750"/>
          </a:xfrm>
          <a:prstGeom prst="rect">
            <a:avLst/>
          </a:prstGeom>
          <a:noFill/>
        </p:spPr>
        <p:txBody>
          <a:bodyPr wrap="square" rtlCol="0">
            <a:spAutoFit/>
          </a:bodyPr>
          <a:lstStyle/>
          <a:p>
            <a:r>
              <a:rPr lang="en-US" sz="2800" dirty="0" smtClean="0"/>
              <a:t>Freedom come when we break the legal rights of the enemy to have his way in our lives.</a:t>
            </a:r>
          </a:p>
          <a:p>
            <a:r>
              <a:rPr lang="en-US" sz="2800" dirty="0" smtClean="0"/>
              <a:t>Jesus came to give us a life more abundant He died and broke the curse for us. We have to enforce that truth against the enemy.                                                                                                                                                             Freedom comes when  break the power of  connections to people in our life that were formed from dysfunctional relationships that  include abuse, control.</a:t>
            </a:r>
          </a:p>
          <a:p>
            <a:r>
              <a:rPr lang="en-US" sz="2800" dirty="0" smtClean="0"/>
              <a:t>Freedom comes when we break ties with people in whom we had unholy sexual relationships whether they were voluntary or not.</a:t>
            </a:r>
          </a:p>
          <a:p>
            <a:r>
              <a:rPr lang="en-US" sz="2800" dirty="0" smtClean="0"/>
              <a:t>Freedom comes when we forgive ,God ,ourselves and others.</a:t>
            </a:r>
          </a:p>
          <a:p>
            <a:r>
              <a:rPr lang="en-US" sz="2800" dirty="0" smtClean="0"/>
              <a:t> </a:t>
            </a:r>
          </a:p>
          <a:p>
            <a:endParaRPr lang="en-US" dirty="0" smtClean="0"/>
          </a:p>
          <a:p>
            <a:endParaRPr lang="en-US" dirty="0" smtClean="0"/>
          </a:p>
          <a:p>
            <a:endParaRPr lang="en-US" dirty="0"/>
          </a:p>
        </p:txBody>
      </p:sp>
    </p:spTree>
    <p:extLst>
      <p:ext uri="{BB962C8B-B14F-4D97-AF65-F5344CB8AC3E}">
        <p14:creationId xmlns:p14="http://schemas.microsoft.com/office/powerpoint/2010/main" val="8586908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6986528"/>
          </a:xfrm>
          <a:prstGeom prst="rect">
            <a:avLst/>
          </a:prstGeom>
        </p:spPr>
        <p:txBody>
          <a:bodyPr wrap="square">
            <a:spAutoFit/>
          </a:bodyPr>
          <a:lstStyle/>
          <a:p>
            <a:r>
              <a:rPr lang="en-US" sz="3200" dirty="0" smtClean="0"/>
              <a:t>Freedom comes when we are quick to repent and quick to forgive</a:t>
            </a:r>
          </a:p>
          <a:p>
            <a:r>
              <a:rPr lang="en-US" sz="3200" dirty="0" smtClean="0"/>
              <a:t> Freedom comes when we make daily choices to be holy by the grace of God.</a:t>
            </a:r>
          </a:p>
          <a:p>
            <a:r>
              <a:rPr lang="en-US" sz="3200" dirty="0" smtClean="0"/>
              <a:t>Freedom comes when our words bring life and agree with God and not the devil</a:t>
            </a:r>
          </a:p>
          <a:p>
            <a:r>
              <a:rPr lang="en-US" sz="3200" dirty="0" smtClean="0"/>
              <a:t>Pro 18:21  Death and life are in the power of the tongue: and they that love it shall eat the fruit thereof. </a:t>
            </a:r>
          </a:p>
          <a:p>
            <a:r>
              <a:rPr lang="en-US" sz="3200" dirty="0" smtClean="0"/>
              <a:t>Freedom really blossoms when we help others. Free people get people free. Hurting people hurt people. Choose freedom church. Choose life. A lost an dying world needs </a:t>
            </a:r>
            <a:r>
              <a:rPr lang="en-US" sz="3200" dirty="0" err="1" smtClean="0"/>
              <a:t>you.A</a:t>
            </a:r>
            <a:r>
              <a:rPr lang="en-US" sz="3200" dirty="0" smtClean="0"/>
              <a:t> hurting wounded church needs you.</a:t>
            </a:r>
            <a:endParaRPr lang="en-US" sz="3200" dirty="0"/>
          </a:p>
        </p:txBody>
      </p:sp>
    </p:spTree>
    <p:extLst>
      <p:ext uri="{BB962C8B-B14F-4D97-AF65-F5344CB8AC3E}">
        <p14:creationId xmlns:p14="http://schemas.microsoft.com/office/powerpoint/2010/main" val="38253814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763000" cy="6124754"/>
          </a:xfrm>
          <a:prstGeom prst="rect">
            <a:avLst/>
          </a:prstGeom>
        </p:spPr>
        <p:txBody>
          <a:bodyPr wrap="square">
            <a:spAutoFit/>
          </a:bodyPr>
          <a:lstStyle/>
          <a:p>
            <a:r>
              <a:rPr lang="en-US" sz="2800" b="1" dirty="0" smtClean="0"/>
              <a:t>In the name of Jesus, I apply the blood of Jesus over me at this time and place. I submit to the Lord Jesus Christ for my freedom. I ask You, Lord, to send ministering angels to assist in this deliverance. All demonic activity is bound according to Matthew 16:18-19. I thank You, Jesus, that Your name gives me authority. Your blood that You shed gives me covering. Being in agreement with You gives me bonding. Binding and loosing gives me my keys to the kingdom and praising You is the banner over me. I bind the strongman over my life in Jesus name. I believe that Jesus is the Son of God. He has come in the flesh, born of a virgin, and lived a sinless life. I confess that He died for me on Calvary, was buried and three days later, arose, victorious over death, hell and the grave.  </a:t>
            </a:r>
            <a:endParaRPr lang="en-US" sz="2800" b="1" dirty="0"/>
          </a:p>
        </p:txBody>
      </p:sp>
    </p:spTree>
    <p:extLst>
      <p:ext uri="{BB962C8B-B14F-4D97-AF65-F5344CB8AC3E}">
        <p14:creationId xmlns:p14="http://schemas.microsoft.com/office/powerpoint/2010/main" val="4080615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534400" cy="5262979"/>
          </a:xfrm>
          <a:prstGeom prst="rect">
            <a:avLst/>
          </a:prstGeom>
        </p:spPr>
        <p:txBody>
          <a:bodyPr wrap="square">
            <a:spAutoFit/>
          </a:bodyPr>
          <a:lstStyle/>
          <a:p>
            <a:r>
              <a:rPr lang="en-US" sz="2800" b="1" dirty="0" smtClean="0"/>
              <a:t>He proved Himself alive by many infallible proofs, ascended into heaven, was crowned and seated at the right hand of God the Father. He sent His Holy Spirit into the world. I have trusted Him as my Savior and do now confess Him to be both Savior and Lord. My body is the dwelling place of the Holy Spirit. The devil has no right to a place in me and no power over me. I am a new creation in Christ Jesus, made righteous with the righteousness of Jesus. I am standing before the throne of God in the righteousness of Jesus. I now take a stand against every lie the devil has ever told me. I refuse every lie he would now tell me.  </a:t>
            </a:r>
            <a:endParaRPr lang="en-US" sz="2800" b="1" dirty="0"/>
          </a:p>
        </p:txBody>
      </p:sp>
    </p:spTree>
    <p:extLst>
      <p:ext uri="{BB962C8B-B14F-4D97-AF65-F5344CB8AC3E}">
        <p14:creationId xmlns:p14="http://schemas.microsoft.com/office/powerpoint/2010/main" val="42217216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6124754"/>
          </a:xfrm>
          <a:prstGeom prst="rect">
            <a:avLst/>
          </a:prstGeom>
        </p:spPr>
        <p:txBody>
          <a:bodyPr wrap="square">
            <a:spAutoFit/>
          </a:bodyPr>
          <a:lstStyle/>
          <a:p>
            <a:r>
              <a:rPr lang="en-US" sz="2800" b="1" dirty="0" smtClean="0"/>
              <a:t>I take back every piece of ground I have ever given him, break every contact I have made with him, close every door I have ever opened to him, knowingly or unknowingly, intentionally or unintentionally. I come against every stronghold that he has constructed in my life, believing that the weapons in my hands are not carnal, but mighty through God to pull down strongholds, cast down imaginations and every high thing that exalts itself against the knowledge of God, and to bring into captivity every thought to the obedience of Christ. I believe that the Bible gives me the will of God. I believe that it is the will of God for my life, and do now claim it in the name of Jesus. I now claim my freedom and receive it in Jesus' name. I do now thank You Father God for my freedom.</a:t>
            </a:r>
            <a:endParaRPr lang="en-US" sz="2800" b="1" dirty="0"/>
          </a:p>
        </p:txBody>
      </p:sp>
    </p:spTree>
    <p:extLst>
      <p:ext uri="{BB962C8B-B14F-4D97-AF65-F5344CB8AC3E}">
        <p14:creationId xmlns:p14="http://schemas.microsoft.com/office/powerpoint/2010/main" val="15496319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686800" cy="6124754"/>
          </a:xfrm>
          <a:prstGeom prst="rect">
            <a:avLst/>
          </a:prstGeom>
        </p:spPr>
        <p:txBody>
          <a:bodyPr wrap="square">
            <a:spAutoFit/>
          </a:bodyPr>
          <a:lstStyle/>
          <a:p>
            <a:r>
              <a:rPr lang="en-US" sz="2800" b="1" dirty="0" smtClean="0"/>
              <a:t>Father, in the name of Jesus, I want to be free of all of the past iniquity of my personal life, including that of my forefathers. I know that all of my sins are forgiven by the blood of Jesus and that as far as You are concerned, it's just as if I had never sinned. But I also know that there are experiences in the past that have had a profound effect upon my emotions, mind and will. The enemy has used these to oppress me and keep me from changing. I want to deal with all of these now, especially those that came in through the perversity, fault or iniquity of my fathers and that have caused me to not realize complete liberty and freedom in the Lord Jesus Christ. As I am shown each of them, I will confess them as sin unto You. I now confess the sins of my fathers, known and unknown.  </a:t>
            </a:r>
            <a:endParaRPr lang="en-US" sz="2800" b="1" dirty="0"/>
          </a:p>
        </p:txBody>
      </p:sp>
    </p:spTree>
    <p:extLst>
      <p:ext uri="{BB962C8B-B14F-4D97-AF65-F5344CB8AC3E}">
        <p14:creationId xmlns:p14="http://schemas.microsoft.com/office/powerpoint/2010/main" val="30454025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839200" cy="5262979"/>
          </a:xfrm>
          <a:prstGeom prst="rect">
            <a:avLst/>
          </a:prstGeom>
        </p:spPr>
        <p:txBody>
          <a:bodyPr wrap="square">
            <a:spAutoFit/>
          </a:bodyPr>
          <a:lstStyle/>
          <a:p>
            <a:r>
              <a:rPr lang="en-US" sz="2800" b="1" dirty="0" smtClean="0"/>
              <a:t>I accept forgiveness for them according to I John 1:9 which says, "If we confess our sins, He is faithful and just to forgive us our sins, and to cleanse us from unrighteousness. Thank You, Father, for forgiveness and cleansing from all unrighteousness. I renounce those sins and break and loose myself from all of the consequences and curses. I break all curses of the sins of my fathers. Satan, I renounce you.  In the name of Jesus Christ of Nazareth I declare myself free from all bondage that has come in through the sins of my fathers. I invite you Father to set me free and heal me in Jesus name.  Thank You, Heavenly Father, in the name of Jesus! </a:t>
            </a:r>
            <a:endParaRPr lang="en-US" sz="2800" b="1" dirty="0"/>
          </a:p>
        </p:txBody>
      </p:sp>
    </p:spTree>
    <p:extLst>
      <p:ext uri="{BB962C8B-B14F-4D97-AF65-F5344CB8AC3E}">
        <p14:creationId xmlns:p14="http://schemas.microsoft.com/office/powerpoint/2010/main" val="1796319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8991600" cy="6309420"/>
          </a:xfrm>
          <a:prstGeom prst="rect">
            <a:avLst/>
          </a:prstGeom>
          <a:noFill/>
        </p:spPr>
        <p:txBody>
          <a:bodyPr wrap="square" rtlCol="0">
            <a:spAutoFit/>
          </a:bodyPr>
          <a:lstStyle/>
          <a:p>
            <a:r>
              <a:rPr lang="en-US" sz="3600" b="1" dirty="0" smtClean="0"/>
              <a:t>What does the bible say about bondage:</a:t>
            </a:r>
          </a:p>
          <a:p>
            <a:r>
              <a:rPr lang="en-US" sz="3600" b="1" dirty="0" smtClean="0"/>
              <a:t>2Ti 2:24  And the Lord's servant must not strive, but be gentle towards all, apt to teach, forbearing, </a:t>
            </a:r>
          </a:p>
          <a:p>
            <a:r>
              <a:rPr lang="en-US" sz="3600" b="1" dirty="0" smtClean="0"/>
              <a:t>2Ti 2:25  in meekness correcting them that oppose themselves; if peradventure God may give them repentance unto the knowledge of the truth, </a:t>
            </a:r>
          </a:p>
          <a:p>
            <a:r>
              <a:rPr lang="en-US" sz="3600" b="1" dirty="0" smtClean="0"/>
              <a:t>2Ti 2:26  and they may recover themselves out of </a:t>
            </a:r>
            <a:r>
              <a:rPr lang="en-US" sz="4000" b="1" dirty="0" smtClean="0"/>
              <a:t>the snare of the devil, having been taken captive by him unto his will. </a:t>
            </a:r>
            <a:endParaRPr lang="en-US" sz="4000" b="1" dirty="0"/>
          </a:p>
        </p:txBody>
      </p:sp>
    </p:spTree>
    <p:extLst>
      <p:ext uri="{BB962C8B-B14F-4D97-AF65-F5344CB8AC3E}">
        <p14:creationId xmlns:p14="http://schemas.microsoft.com/office/powerpoint/2010/main" val="3428775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5816977"/>
          </a:xfrm>
          <a:prstGeom prst="rect">
            <a:avLst/>
          </a:prstGeom>
        </p:spPr>
        <p:txBody>
          <a:bodyPr wrap="square">
            <a:spAutoFit/>
          </a:bodyPr>
          <a:lstStyle/>
          <a:p>
            <a:r>
              <a:rPr lang="en-US" sz="2800" b="1" dirty="0" smtClean="0"/>
              <a:t> John 8:34</a:t>
            </a:r>
          </a:p>
          <a:p>
            <a:r>
              <a:rPr lang="en-US" sz="2800" b="1" dirty="0" smtClean="0"/>
              <a:t> Jesus answered them, "Truly, truly, I say to you, everyone who commits sin is the slave of sin</a:t>
            </a:r>
            <a:r>
              <a:rPr lang="en-US" dirty="0" smtClean="0"/>
              <a:t>.</a:t>
            </a:r>
          </a:p>
          <a:p>
            <a:endParaRPr lang="en-US" dirty="0" smtClean="0"/>
          </a:p>
          <a:p>
            <a:r>
              <a:rPr lang="en-US" sz="2800" b="1" dirty="0" smtClean="0"/>
              <a:t>Romans 7:24</a:t>
            </a:r>
          </a:p>
          <a:p>
            <a:r>
              <a:rPr lang="en-US" sz="2800" b="1" dirty="0" smtClean="0"/>
              <a:t> Wretched man that I am! Who will set me free from the body of this death?</a:t>
            </a:r>
          </a:p>
          <a:p>
            <a:endParaRPr lang="en-US" sz="2800" b="1" dirty="0"/>
          </a:p>
          <a:p>
            <a:r>
              <a:rPr lang="en-US" sz="2800" b="1" dirty="0" smtClean="0"/>
              <a:t>Rom 6:16  Do you not know that to whom you yield yourselves as slaves for obedience, you are slaves to him whom you obey; whether it is of sin to death, or of obedience to righteousness. </a:t>
            </a:r>
          </a:p>
          <a:p>
            <a:endParaRPr lang="en-US" sz="2800" b="1" dirty="0" smtClean="0"/>
          </a:p>
          <a:p>
            <a:endParaRPr lang="en-US" dirty="0"/>
          </a:p>
        </p:txBody>
      </p:sp>
    </p:spTree>
    <p:extLst>
      <p:ext uri="{BB962C8B-B14F-4D97-AF65-F5344CB8AC3E}">
        <p14:creationId xmlns:p14="http://schemas.microsoft.com/office/powerpoint/2010/main" val="374212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8763000" cy="5539978"/>
          </a:xfrm>
          <a:prstGeom prst="rect">
            <a:avLst/>
          </a:prstGeom>
          <a:noFill/>
        </p:spPr>
        <p:txBody>
          <a:bodyPr wrap="square" rtlCol="0">
            <a:spAutoFit/>
          </a:bodyPr>
          <a:lstStyle/>
          <a:p>
            <a:r>
              <a:rPr lang="en-US" sz="2800" dirty="0" smtClean="0"/>
              <a:t>Gods offers to us to choose life or death.</a:t>
            </a:r>
          </a:p>
          <a:p>
            <a:r>
              <a:rPr lang="en-US" sz="2800" b="1" dirty="0"/>
              <a:t> </a:t>
            </a:r>
            <a:r>
              <a:rPr lang="en-US" sz="2800" b="1" dirty="0" smtClean="0"/>
              <a:t>As far back as Cain God offered life ;</a:t>
            </a:r>
          </a:p>
          <a:p>
            <a:r>
              <a:rPr lang="en-US" sz="2800" b="1" dirty="0" smtClean="0"/>
              <a:t>Gen 4:1  And Adam knew Eve his wife. And she conceived and bore Cain, and said, I have gotten a man from Jehovah. </a:t>
            </a:r>
          </a:p>
          <a:p>
            <a:r>
              <a:rPr lang="en-US" sz="2800" b="1" dirty="0" smtClean="0"/>
              <a:t>Gen 4:2  And she bore again, his brother Abel. And Abel was a keeper of sheep, but Cain was a tiller of the ground. </a:t>
            </a:r>
          </a:p>
          <a:p>
            <a:r>
              <a:rPr lang="en-US" sz="2800" b="1" dirty="0" smtClean="0"/>
              <a:t>Gen 4:3  And in the end of days, it happened, Cain brought to Jehovah an offering of the fruit of the ground. </a:t>
            </a:r>
          </a:p>
          <a:p>
            <a:r>
              <a:rPr lang="en-US" sz="2800" b="1" dirty="0" smtClean="0"/>
              <a:t>Gen 4:4  And Abel also brought of the firstlings of his flock and of the fat of it. And Jehovah had respect to Abel and to his offering, </a:t>
            </a:r>
          </a:p>
          <a:p>
            <a:endParaRPr lang="en-US" dirty="0"/>
          </a:p>
        </p:txBody>
      </p:sp>
    </p:spTree>
    <p:extLst>
      <p:ext uri="{BB962C8B-B14F-4D97-AF65-F5344CB8AC3E}">
        <p14:creationId xmlns:p14="http://schemas.microsoft.com/office/powerpoint/2010/main" val="103378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5262979"/>
          </a:xfrm>
          <a:prstGeom prst="rect">
            <a:avLst/>
          </a:prstGeom>
        </p:spPr>
        <p:txBody>
          <a:bodyPr wrap="square">
            <a:spAutoFit/>
          </a:bodyPr>
          <a:lstStyle/>
          <a:p>
            <a:r>
              <a:rPr lang="en-US" sz="2800" b="1" dirty="0" smtClean="0"/>
              <a:t>Gen 4:5  but He did not have respect to Cain and to his offering. And Cain glowed with anger, and his face fell. </a:t>
            </a:r>
          </a:p>
          <a:p>
            <a:r>
              <a:rPr lang="en-US" sz="2800" b="1" dirty="0" smtClean="0"/>
              <a:t>Gen 4:6  And Jehovah said to Cain, Why have you angrily glowed? And why did your face fall? </a:t>
            </a:r>
          </a:p>
          <a:p>
            <a:r>
              <a:rPr lang="en-US" sz="2800" b="1" dirty="0" smtClean="0"/>
              <a:t>Gen 4:7  If you do well, shall you not be accepted? And if you do not do well, sin crouches at the door; and its desire is for you, and you shall rule over it. </a:t>
            </a:r>
          </a:p>
          <a:p>
            <a:r>
              <a:rPr lang="en-US" sz="2800" b="1" dirty="0" smtClean="0"/>
              <a:t>We all know what happened. Cain chose </a:t>
            </a:r>
            <a:r>
              <a:rPr lang="en-US" sz="2800" b="1" dirty="0" err="1" smtClean="0"/>
              <a:t>rebellion,envy,anger,hatred</a:t>
            </a:r>
            <a:r>
              <a:rPr lang="en-US" sz="2800" b="1" dirty="0" smtClean="0"/>
              <a:t> and ultimately murder instead of the life the Lord offered Him. His choice was the beginning of the multiplication of wicked upon the earth.</a:t>
            </a:r>
            <a:endParaRPr lang="en-US" sz="2800" b="1" dirty="0"/>
          </a:p>
        </p:txBody>
      </p:sp>
    </p:spTree>
    <p:extLst>
      <p:ext uri="{BB962C8B-B14F-4D97-AF65-F5344CB8AC3E}">
        <p14:creationId xmlns:p14="http://schemas.microsoft.com/office/powerpoint/2010/main" val="2244191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229600" cy="6832640"/>
          </a:xfrm>
          <a:prstGeom prst="rect">
            <a:avLst/>
          </a:prstGeom>
          <a:noFill/>
        </p:spPr>
        <p:txBody>
          <a:bodyPr wrap="square" rtlCol="0">
            <a:spAutoFit/>
          </a:bodyPr>
          <a:lstStyle/>
          <a:p>
            <a:r>
              <a:rPr lang="en-US" sz="2800" b="1" dirty="0" smtClean="0"/>
              <a:t>Now lets look at Israel as God made covenant with them.  In Deuteronomy 27 and 28 the  Lord laid before all of Israel the wonderful  rewards for obedience to His laws as well as the devastating consequences of disobedience. Children and health and wealth for obedience.  Bankruptcy to insanity to barrenness to hemorrhoids for rebellion. He told Israel in Exodus 20:5 and in Deuteronomy  5:9   the following</a:t>
            </a:r>
          </a:p>
          <a:p>
            <a:r>
              <a:rPr lang="en-US" sz="2800" b="1" dirty="0" smtClean="0"/>
              <a:t>Exo 20:5  You shall not bow yourself down to them, nor serve them. For I Jehovah your God am a jealous God, visiting the iniquity of the fathers upon the sons to the third and fourth generation of those that hate me, </a:t>
            </a:r>
          </a:p>
          <a:p>
            <a:r>
              <a:rPr lang="en-US" sz="2800" b="1" dirty="0" smtClean="0"/>
              <a:t>Exo 20:6  and showing mercy to thousands of those that love Me and keep My commandments. </a:t>
            </a:r>
          </a:p>
          <a:p>
            <a:endParaRPr lang="en-US" dirty="0"/>
          </a:p>
        </p:txBody>
      </p:sp>
    </p:spTree>
    <p:extLst>
      <p:ext uri="{BB962C8B-B14F-4D97-AF65-F5344CB8AC3E}">
        <p14:creationId xmlns:p14="http://schemas.microsoft.com/office/powerpoint/2010/main" val="1571087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TotalTime>
  <Words>5989</Words>
  <Application>Microsoft Office PowerPoint</Application>
  <PresentationFormat>On-screen Show (4:3)</PresentationFormat>
  <Paragraphs>367</Paragraphs>
  <Slides>49</Slides>
  <Notes>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Why Freedom?</vt:lpstr>
      <vt:lpstr>Definition of Freedom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Freedom?</dc:title>
  <dc:creator>king</dc:creator>
  <cp:lastModifiedBy>king</cp:lastModifiedBy>
  <cp:revision>41</cp:revision>
  <dcterms:created xsi:type="dcterms:W3CDTF">2016-01-26T00:41:00Z</dcterms:created>
  <dcterms:modified xsi:type="dcterms:W3CDTF">2016-01-27T03:43:26Z</dcterms:modified>
</cp:coreProperties>
</file>