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3EC051-42FA-4DCA-AE62-6F99B8079FCB}"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889DD-E0B9-42EC-B462-7CB4A2151509}" type="slidenum">
              <a:rPr lang="en-US" smtClean="0"/>
              <a:t>‹#›</a:t>
            </a:fld>
            <a:endParaRPr lang="en-US"/>
          </a:p>
        </p:txBody>
      </p:sp>
    </p:spTree>
    <p:extLst>
      <p:ext uri="{BB962C8B-B14F-4D97-AF65-F5344CB8AC3E}">
        <p14:creationId xmlns:p14="http://schemas.microsoft.com/office/powerpoint/2010/main" val="554333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EC051-42FA-4DCA-AE62-6F99B8079FCB}"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889DD-E0B9-42EC-B462-7CB4A2151509}" type="slidenum">
              <a:rPr lang="en-US" smtClean="0"/>
              <a:t>‹#›</a:t>
            </a:fld>
            <a:endParaRPr lang="en-US"/>
          </a:p>
        </p:txBody>
      </p:sp>
    </p:spTree>
    <p:extLst>
      <p:ext uri="{BB962C8B-B14F-4D97-AF65-F5344CB8AC3E}">
        <p14:creationId xmlns:p14="http://schemas.microsoft.com/office/powerpoint/2010/main" val="1350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EC051-42FA-4DCA-AE62-6F99B8079FCB}"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889DD-E0B9-42EC-B462-7CB4A2151509}" type="slidenum">
              <a:rPr lang="en-US" smtClean="0"/>
              <a:t>‹#›</a:t>
            </a:fld>
            <a:endParaRPr lang="en-US"/>
          </a:p>
        </p:txBody>
      </p:sp>
    </p:spTree>
    <p:extLst>
      <p:ext uri="{BB962C8B-B14F-4D97-AF65-F5344CB8AC3E}">
        <p14:creationId xmlns:p14="http://schemas.microsoft.com/office/powerpoint/2010/main" val="3393222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EC051-42FA-4DCA-AE62-6F99B8079FCB}"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889DD-E0B9-42EC-B462-7CB4A2151509}" type="slidenum">
              <a:rPr lang="en-US" smtClean="0"/>
              <a:t>‹#›</a:t>
            </a:fld>
            <a:endParaRPr lang="en-US"/>
          </a:p>
        </p:txBody>
      </p:sp>
    </p:spTree>
    <p:extLst>
      <p:ext uri="{BB962C8B-B14F-4D97-AF65-F5344CB8AC3E}">
        <p14:creationId xmlns:p14="http://schemas.microsoft.com/office/powerpoint/2010/main" val="65588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3EC051-42FA-4DCA-AE62-6F99B8079FCB}"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889DD-E0B9-42EC-B462-7CB4A2151509}" type="slidenum">
              <a:rPr lang="en-US" smtClean="0"/>
              <a:t>‹#›</a:t>
            </a:fld>
            <a:endParaRPr lang="en-US"/>
          </a:p>
        </p:txBody>
      </p:sp>
    </p:spTree>
    <p:extLst>
      <p:ext uri="{BB962C8B-B14F-4D97-AF65-F5344CB8AC3E}">
        <p14:creationId xmlns:p14="http://schemas.microsoft.com/office/powerpoint/2010/main" val="282939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3EC051-42FA-4DCA-AE62-6F99B8079FCB}" type="datetimeFigureOut">
              <a:rPr lang="en-US" smtClean="0"/>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E889DD-E0B9-42EC-B462-7CB4A2151509}" type="slidenum">
              <a:rPr lang="en-US" smtClean="0"/>
              <a:t>‹#›</a:t>
            </a:fld>
            <a:endParaRPr lang="en-US"/>
          </a:p>
        </p:txBody>
      </p:sp>
    </p:spTree>
    <p:extLst>
      <p:ext uri="{BB962C8B-B14F-4D97-AF65-F5344CB8AC3E}">
        <p14:creationId xmlns:p14="http://schemas.microsoft.com/office/powerpoint/2010/main" val="708968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3EC051-42FA-4DCA-AE62-6F99B8079FCB}" type="datetimeFigureOut">
              <a:rPr lang="en-US" smtClean="0"/>
              <a:t>2/23/2014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E889DD-E0B9-42EC-B462-7CB4A2151509}" type="slidenum">
              <a:rPr lang="en-US" smtClean="0"/>
              <a:t>‹#›</a:t>
            </a:fld>
            <a:endParaRPr lang="en-US"/>
          </a:p>
        </p:txBody>
      </p:sp>
    </p:spTree>
    <p:extLst>
      <p:ext uri="{BB962C8B-B14F-4D97-AF65-F5344CB8AC3E}">
        <p14:creationId xmlns:p14="http://schemas.microsoft.com/office/powerpoint/2010/main" val="2364114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3EC051-42FA-4DCA-AE62-6F99B8079FCB}" type="datetimeFigureOut">
              <a:rPr lang="en-US" smtClean="0"/>
              <a:t>2/23/2014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E889DD-E0B9-42EC-B462-7CB4A2151509}" type="slidenum">
              <a:rPr lang="en-US" smtClean="0"/>
              <a:t>‹#›</a:t>
            </a:fld>
            <a:endParaRPr lang="en-US"/>
          </a:p>
        </p:txBody>
      </p:sp>
    </p:spTree>
    <p:extLst>
      <p:ext uri="{BB962C8B-B14F-4D97-AF65-F5344CB8AC3E}">
        <p14:creationId xmlns:p14="http://schemas.microsoft.com/office/powerpoint/2010/main" val="1479596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EC051-42FA-4DCA-AE62-6F99B8079FCB}" type="datetimeFigureOut">
              <a:rPr lang="en-US" smtClean="0"/>
              <a:t>2/23/2014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E889DD-E0B9-42EC-B462-7CB4A2151509}" type="slidenum">
              <a:rPr lang="en-US" smtClean="0"/>
              <a:t>‹#›</a:t>
            </a:fld>
            <a:endParaRPr lang="en-US"/>
          </a:p>
        </p:txBody>
      </p:sp>
    </p:spTree>
    <p:extLst>
      <p:ext uri="{BB962C8B-B14F-4D97-AF65-F5344CB8AC3E}">
        <p14:creationId xmlns:p14="http://schemas.microsoft.com/office/powerpoint/2010/main" val="859281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3EC051-42FA-4DCA-AE62-6F99B8079FCB}" type="datetimeFigureOut">
              <a:rPr lang="en-US" smtClean="0"/>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E889DD-E0B9-42EC-B462-7CB4A2151509}" type="slidenum">
              <a:rPr lang="en-US" smtClean="0"/>
              <a:t>‹#›</a:t>
            </a:fld>
            <a:endParaRPr lang="en-US"/>
          </a:p>
        </p:txBody>
      </p:sp>
    </p:spTree>
    <p:extLst>
      <p:ext uri="{BB962C8B-B14F-4D97-AF65-F5344CB8AC3E}">
        <p14:creationId xmlns:p14="http://schemas.microsoft.com/office/powerpoint/2010/main" val="3490477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3EC051-42FA-4DCA-AE62-6F99B8079FCB}" type="datetimeFigureOut">
              <a:rPr lang="en-US" smtClean="0"/>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E889DD-E0B9-42EC-B462-7CB4A2151509}" type="slidenum">
              <a:rPr lang="en-US" smtClean="0"/>
              <a:t>‹#›</a:t>
            </a:fld>
            <a:endParaRPr lang="en-US"/>
          </a:p>
        </p:txBody>
      </p:sp>
    </p:spTree>
    <p:extLst>
      <p:ext uri="{BB962C8B-B14F-4D97-AF65-F5344CB8AC3E}">
        <p14:creationId xmlns:p14="http://schemas.microsoft.com/office/powerpoint/2010/main" val="2175249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3EC051-42FA-4DCA-AE62-6F99B8079FCB}" type="datetimeFigureOut">
              <a:rPr lang="en-US" smtClean="0"/>
              <a:t>2/23/2014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889DD-E0B9-42EC-B462-7CB4A2151509}" type="slidenum">
              <a:rPr lang="en-US" smtClean="0"/>
              <a:t>‹#›</a:t>
            </a:fld>
            <a:endParaRPr lang="en-US"/>
          </a:p>
        </p:txBody>
      </p:sp>
    </p:spTree>
    <p:extLst>
      <p:ext uri="{BB962C8B-B14F-4D97-AF65-F5344CB8AC3E}">
        <p14:creationId xmlns:p14="http://schemas.microsoft.com/office/powerpoint/2010/main" val="3002401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OBEDIENCE</a:t>
            </a:r>
            <a:endParaRPr lang="en-US" dirty="0"/>
          </a:p>
        </p:txBody>
      </p:sp>
      <p:sp>
        <p:nvSpPr>
          <p:cNvPr id="5" name="Rectangle 4"/>
          <p:cNvSpPr/>
          <p:nvPr/>
        </p:nvSpPr>
        <p:spPr>
          <a:xfrm>
            <a:off x="457200" y="1600201"/>
            <a:ext cx="8229600" cy="4154984"/>
          </a:xfrm>
          <a:prstGeom prst="rect">
            <a:avLst/>
          </a:prstGeom>
        </p:spPr>
        <p:txBody>
          <a:bodyPr wrap="square">
            <a:spAutoFit/>
          </a:bodyPr>
          <a:lstStyle/>
          <a:p>
            <a:r>
              <a:rPr lang="en-US" sz="4400" dirty="0" smtClean="0"/>
              <a:t>The greatest weapon a Christian has against the Devil’s kingdom is obedience to God.</a:t>
            </a:r>
          </a:p>
          <a:p>
            <a:r>
              <a:rPr lang="en-US" sz="4400" dirty="0" smtClean="0"/>
              <a:t>Obedience to Yahweh prevents the enemy from having a legal right to accuse us</a:t>
            </a:r>
            <a:endParaRPr lang="en-US" sz="4400" dirty="0"/>
          </a:p>
        </p:txBody>
      </p:sp>
    </p:spTree>
    <p:extLst>
      <p:ext uri="{BB962C8B-B14F-4D97-AF65-F5344CB8AC3E}">
        <p14:creationId xmlns:p14="http://schemas.microsoft.com/office/powerpoint/2010/main" val="1572983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305800" cy="5632311"/>
          </a:xfrm>
          <a:prstGeom prst="rect">
            <a:avLst/>
          </a:prstGeom>
        </p:spPr>
        <p:txBody>
          <a:bodyPr wrap="square">
            <a:spAutoFit/>
          </a:bodyPr>
          <a:lstStyle/>
          <a:p>
            <a:r>
              <a:rPr lang="en-US" sz="2400" dirty="0" smtClean="0"/>
              <a:t>Romans 5:19 For as through the one man’s disobedience the many were made sinners, even so through the obedience of the One the many will be made righteous.</a:t>
            </a:r>
          </a:p>
          <a:p>
            <a:endParaRPr lang="en-US" sz="2400" dirty="0" smtClean="0"/>
          </a:p>
          <a:p>
            <a:r>
              <a:rPr lang="en-US" sz="2400" dirty="0" smtClean="0"/>
              <a:t>Christianity began with the obedience of the One, the Second Adam and God’s only begotten Son.</a:t>
            </a:r>
          </a:p>
          <a:p>
            <a:r>
              <a:rPr lang="en-US" sz="2400" dirty="0" smtClean="0"/>
              <a:t>                                                                                                                       Romans 6:16 Do you not know that when you present yourselves to someone as slaves for obedience, you are slaves of the one whom you obey (present tense = habitually), either of sin resulting in death, or of obedience resulting in righteousness?</a:t>
            </a:r>
          </a:p>
          <a:p>
            <a:endParaRPr lang="en-US" sz="2400" dirty="0"/>
          </a:p>
          <a:p>
            <a:r>
              <a:rPr lang="en-US" sz="2400" dirty="0" smtClean="0"/>
              <a:t>1 Peter 1:22 Since you have in obedience to the truth purified your souls for a sincere love of the brethren, fervently love one another from the heart</a:t>
            </a:r>
            <a:endParaRPr lang="en-US" sz="2400" dirty="0"/>
          </a:p>
        </p:txBody>
      </p:sp>
    </p:spTree>
    <p:extLst>
      <p:ext uri="{BB962C8B-B14F-4D97-AF65-F5344CB8AC3E}">
        <p14:creationId xmlns:p14="http://schemas.microsoft.com/office/powerpoint/2010/main" val="3684897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8915400" cy="5909310"/>
          </a:xfrm>
          <a:prstGeom prst="rect">
            <a:avLst/>
          </a:prstGeom>
        </p:spPr>
        <p:txBody>
          <a:bodyPr wrap="square">
            <a:spAutoFit/>
          </a:bodyPr>
          <a:lstStyle/>
          <a:p>
            <a:r>
              <a:rPr lang="en-US" sz="3600" dirty="0" smtClean="0"/>
              <a:t>Psa_37:25  I have been young, and now am old; yet have I not seen the righteous forsaken, nor his seed begging bread</a:t>
            </a:r>
            <a:r>
              <a:rPr lang="en-US" dirty="0" smtClean="0"/>
              <a:t>. </a:t>
            </a:r>
          </a:p>
          <a:p>
            <a:endParaRPr lang="en-US" dirty="0"/>
          </a:p>
          <a:p>
            <a:r>
              <a:rPr lang="en-US" sz="3600" dirty="0" smtClean="0"/>
              <a:t>Psa_34:7  The angel of the LORD </a:t>
            </a:r>
            <a:r>
              <a:rPr lang="en-US" sz="3600" dirty="0" err="1" smtClean="0"/>
              <a:t>encampeth</a:t>
            </a:r>
            <a:r>
              <a:rPr lang="en-US" sz="3600" dirty="0" smtClean="0"/>
              <a:t> round about them that fear him, and </a:t>
            </a:r>
            <a:r>
              <a:rPr lang="en-US" sz="3600" dirty="0" err="1" smtClean="0"/>
              <a:t>delivereth</a:t>
            </a:r>
            <a:r>
              <a:rPr lang="en-US" sz="3600" dirty="0" smtClean="0"/>
              <a:t> them. </a:t>
            </a:r>
          </a:p>
          <a:p>
            <a:endParaRPr lang="en-US" sz="3600" dirty="0"/>
          </a:p>
          <a:p>
            <a:r>
              <a:rPr lang="en-US" sz="3600" dirty="0" smtClean="0"/>
              <a:t>Psa_140:13  Surely the righteous shall give thanks unto thy name: the upright shall dwell in thy presence.</a:t>
            </a:r>
            <a:endParaRPr lang="en-US" sz="3600" dirty="0"/>
          </a:p>
        </p:txBody>
      </p:sp>
    </p:spTree>
    <p:extLst>
      <p:ext uri="{BB962C8B-B14F-4D97-AF65-F5344CB8AC3E}">
        <p14:creationId xmlns:p14="http://schemas.microsoft.com/office/powerpoint/2010/main" val="1875936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4550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0"/>
            <a:ext cx="8382000" cy="6740307"/>
          </a:xfrm>
          <a:prstGeom prst="rect">
            <a:avLst/>
          </a:prstGeom>
        </p:spPr>
        <p:txBody>
          <a:bodyPr wrap="square">
            <a:spAutoFit/>
          </a:bodyPr>
          <a:lstStyle/>
          <a:p>
            <a:r>
              <a:rPr lang="en-US" sz="2400" dirty="0" smtClean="0"/>
              <a:t>Rev_12:10  And I heard a loud voice saying in heaven, Now is come salvation, and strength, and the kingdom of our God, and the power of his Christ: for the accuser of our brethren is cast down, which accused them before our God day and night.</a:t>
            </a:r>
          </a:p>
          <a:p>
            <a:endParaRPr lang="en-US" sz="2400" dirty="0"/>
          </a:p>
          <a:p>
            <a:r>
              <a:rPr lang="en-US" sz="2400" dirty="0" smtClean="0"/>
              <a:t>The enemy continually accuses the Saints another example is in Job.</a:t>
            </a:r>
          </a:p>
          <a:p>
            <a:r>
              <a:rPr lang="en-US" sz="2400" dirty="0" smtClean="0"/>
              <a:t>Job 1:6  Now there was a day when the sons of God came to present themselves before the LORD, and Satan came also among them. </a:t>
            </a:r>
          </a:p>
          <a:p>
            <a:r>
              <a:rPr lang="en-US" sz="2400" dirty="0" smtClean="0"/>
              <a:t>Job 1:7  And the LORD said unto Satan, Whence </a:t>
            </a:r>
            <a:r>
              <a:rPr lang="en-US" sz="2400" dirty="0" err="1" smtClean="0"/>
              <a:t>comest</a:t>
            </a:r>
            <a:r>
              <a:rPr lang="en-US" sz="2400" dirty="0" smtClean="0"/>
              <a:t> thou? Then Satan answered the LORD, and said, From going to and fro in the earth, and from walking up and down in it. </a:t>
            </a:r>
          </a:p>
          <a:p>
            <a:r>
              <a:rPr lang="en-US" sz="2400" dirty="0" smtClean="0"/>
              <a:t>Job 1:8  And the LORD said unto Satan, Hast thou considered my servant Job, that there is none like him in the earth, a perfect and an upright man, one that </a:t>
            </a:r>
            <a:r>
              <a:rPr lang="en-US" sz="2400" dirty="0" err="1" smtClean="0"/>
              <a:t>feareth</a:t>
            </a:r>
            <a:r>
              <a:rPr lang="en-US" sz="2400" dirty="0" smtClean="0"/>
              <a:t> God, and </a:t>
            </a:r>
            <a:r>
              <a:rPr lang="en-US" sz="2400" dirty="0" err="1" smtClean="0"/>
              <a:t>escheweth</a:t>
            </a:r>
            <a:r>
              <a:rPr lang="en-US" sz="2400" dirty="0" smtClean="0"/>
              <a:t> evil? </a:t>
            </a:r>
          </a:p>
          <a:p>
            <a:r>
              <a:rPr lang="en-US" sz="2400" dirty="0" smtClean="0"/>
              <a:t>Job 1:9  Then Satan answered the LORD, and said, Doth Job fear God for </a:t>
            </a:r>
            <a:r>
              <a:rPr lang="en-US" sz="2400" dirty="0" err="1" smtClean="0"/>
              <a:t>nought</a:t>
            </a:r>
            <a:r>
              <a:rPr lang="en-US" sz="2400" dirty="0" smtClean="0"/>
              <a:t>? </a:t>
            </a:r>
            <a:endParaRPr lang="en-US" sz="2400" dirty="0"/>
          </a:p>
        </p:txBody>
      </p:sp>
    </p:spTree>
    <p:extLst>
      <p:ext uri="{BB962C8B-B14F-4D97-AF65-F5344CB8AC3E}">
        <p14:creationId xmlns:p14="http://schemas.microsoft.com/office/powerpoint/2010/main" val="2155559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52400"/>
            <a:ext cx="8001000" cy="7602081"/>
          </a:xfrm>
          <a:prstGeom prst="rect">
            <a:avLst/>
          </a:prstGeom>
        </p:spPr>
        <p:txBody>
          <a:bodyPr wrap="square">
            <a:spAutoFit/>
          </a:bodyPr>
          <a:lstStyle/>
          <a:p>
            <a:r>
              <a:rPr lang="en-US" dirty="0" smtClean="0"/>
              <a:t>Job 1:10  Hast not thou made an hedge about him, and about his house, and about all that he hath on every side? thou hast blessed the work of his hands, and his substance is increased in the land. </a:t>
            </a:r>
          </a:p>
          <a:p>
            <a:r>
              <a:rPr lang="en-US" dirty="0" smtClean="0"/>
              <a:t> The story continues with God allowing Job to  attack </a:t>
            </a:r>
            <a:r>
              <a:rPr lang="en-US" dirty="0" err="1" smtClean="0"/>
              <a:t>satan</a:t>
            </a:r>
            <a:r>
              <a:rPr lang="en-US" dirty="0" smtClean="0"/>
              <a:t>.</a:t>
            </a:r>
          </a:p>
          <a:p>
            <a:endParaRPr lang="en-US" dirty="0"/>
          </a:p>
          <a:p>
            <a:r>
              <a:rPr lang="en-US" dirty="0" smtClean="0"/>
              <a:t>Later on the reason for the attack appears.</a:t>
            </a:r>
          </a:p>
          <a:p>
            <a:r>
              <a:rPr lang="en-US" sz="3200" dirty="0" smtClean="0"/>
              <a:t>Job 42:5  I have heard of thee by the hearing of the ear: but now mine eye </a:t>
            </a:r>
            <a:r>
              <a:rPr lang="en-US" sz="3200" dirty="0" err="1" smtClean="0"/>
              <a:t>seeth</a:t>
            </a:r>
            <a:r>
              <a:rPr lang="en-US" sz="3200" dirty="0" smtClean="0"/>
              <a:t> thee. </a:t>
            </a:r>
          </a:p>
          <a:p>
            <a:r>
              <a:rPr lang="en-US" sz="3200" dirty="0" smtClean="0"/>
              <a:t>Job 42:6  Wherefore I abhor myself, and repent in dust and ashes. </a:t>
            </a:r>
          </a:p>
          <a:p>
            <a:r>
              <a:rPr lang="en-US" sz="2400" dirty="0" smtClean="0"/>
              <a:t>Job knew of God and was obedient. But through his troubles he repented of his own righteousness and saw the glory of God.</a:t>
            </a:r>
          </a:p>
          <a:p>
            <a:r>
              <a:rPr lang="en-US" sz="2400" dirty="0" smtClean="0"/>
              <a:t>Then God told Jobs friends who accused Him to go to Job with a sacrifice for God</a:t>
            </a:r>
          </a:p>
          <a:p>
            <a:r>
              <a:rPr lang="en-US" sz="2400" dirty="0" smtClean="0">
                <a:solidFill>
                  <a:srgbClr val="FF0000"/>
                </a:solidFill>
              </a:rPr>
              <a:t>Job 42:10  And the LORD turned the captivity of Job, </a:t>
            </a:r>
            <a:r>
              <a:rPr lang="en-US" sz="2400" dirty="0" smtClean="0"/>
              <a:t>when he prayed for his friends</a:t>
            </a:r>
            <a:r>
              <a:rPr lang="en-US" sz="2400" dirty="0" smtClean="0">
                <a:solidFill>
                  <a:srgbClr val="FF0000"/>
                </a:solidFill>
              </a:rPr>
              <a:t>: also the LORD gave Job twice as much as he had before. </a:t>
            </a:r>
          </a:p>
          <a:p>
            <a:endParaRPr lang="en-US" sz="2400" dirty="0" smtClean="0"/>
          </a:p>
          <a:p>
            <a:endParaRPr lang="en-US" dirty="0" smtClean="0"/>
          </a:p>
          <a:p>
            <a:endParaRPr lang="en-US" dirty="0"/>
          </a:p>
        </p:txBody>
      </p:sp>
    </p:spTree>
    <p:extLst>
      <p:ext uri="{BB962C8B-B14F-4D97-AF65-F5344CB8AC3E}">
        <p14:creationId xmlns:p14="http://schemas.microsoft.com/office/powerpoint/2010/main" val="4104728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1"/>
            <a:ext cx="7620000" cy="5632311"/>
          </a:xfrm>
          <a:prstGeom prst="rect">
            <a:avLst/>
          </a:prstGeom>
        </p:spPr>
        <p:txBody>
          <a:bodyPr wrap="square">
            <a:spAutoFit/>
          </a:bodyPr>
          <a:lstStyle/>
          <a:p>
            <a:r>
              <a:rPr lang="en-US" sz="3600" dirty="0" smtClean="0"/>
              <a:t>THIS IS THE NUMBER ONE THING YOU CAN DO FOR GOD ALWAYS ABOVE ANYTHING ELSE IS TO OBEY. </a:t>
            </a:r>
            <a:r>
              <a:rPr lang="en-US" sz="3600" dirty="0" smtClean="0">
                <a:solidFill>
                  <a:srgbClr val="FF0000"/>
                </a:solidFill>
              </a:rPr>
              <a:t>We are the only creature in all of creation that does not obey.</a:t>
            </a:r>
            <a:r>
              <a:rPr lang="en-US" sz="3600" dirty="0" smtClean="0"/>
              <a:t> Storms obey. Seas obey. The Earth obeys. The Heavens obey. Animals obey. Sickness obeys. But we humans have a choice and most people have a real hard time in habitual obedience toward God and His words.</a:t>
            </a:r>
            <a:endParaRPr lang="en-US" sz="3600" dirty="0"/>
          </a:p>
        </p:txBody>
      </p:sp>
    </p:spTree>
    <p:extLst>
      <p:ext uri="{BB962C8B-B14F-4D97-AF65-F5344CB8AC3E}">
        <p14:creationId xmlns:p14="http://schemas.microsoft.com/office/powerpoint/2010/main" val="72013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7848600" cy="6001643"/>
          </a:xfrm>
          <a:prstGeom prst="rect">
            <a:avLst/>
          </a:prstGeom>
        </p:spPr>
        <p:txBody>
          <a:bodyPr wrap="square">
            <a:spAutoFit/>
          </a:bodyPr>
          <a:lstStyle/>
          <a:p>
            <a:r>
              <a:rPr lang="en-US" sz="3200" dirty="0" smtClean="0"/>
              <a:t>The Hebrew word for “obey” in Scripture is </a:t>
            </a:r>
            <a:r>
              <a:rPr lang="en-US" sz="3200" dirty="0" err="1" smtClean="0"/>
              <a:t>shama</a:t>
            </a:r>
            <a:r>
              <a:rPr lang="en-US" sz="3200" dirty="0" smtClean="0"/>
              <a:t> and it means “to hear intelligently and with attention, to listen, to hear anything that can be perceived by the ear, to obey.”</a:t>
            </a:r>
          </a:p>
          <a:p>
            <a:r>
              <a:rPr lang="en-US" sz="3200" dirty="0" smtClean="0"/>
              <a:t>What voice are listening to? What voice are you obeying? The cry in our heart should always be like the prophet Isaiah: Hear (</a:t>
            </a:r>
            <a:r>
              <a:rPr lang="en-US" sz="3200" dirty="0" err="1" smtClean="0"/>
              <a:t>shama</a:t>
            </a:r>
            <a:r>
              <a:rPr lang="en-US" sz="3200" dirty="0" smtClean="0"/>
              <a:t>), O heavens, and give ear, O earth! For the Lord has spoken!” When God speaks, we listen and obey. No compromise, no arguing, no debating for we have heard the Voice of the Lord.</a:t>
            </a:r>
            <a:endParaRPr lang="en-US" sz="3200" dirty="0"/>
          </a:p>
        </p:txBody>
      </p:sp>
    </p:spTree>
    <p:extLst>
      <p:ext uri="{BB962C8B-B14F-4D97-AF65-F5344CB8AC3E}">
        <p14:creationId xmlns:p14="http://schemas.microsoft.com/office/powerpoint/2010/main" val="195276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763000" cy="6001643"/>
          </a:xfrm>
          <a:prstGeom prst="rect">
            <a:avLst/>
          </a:prstGeom>
        </p:spPr>
        <p:txBody>
          <a:bodyPr wrap="square">
            <a:spAutoFit/>
          </a:bodyPr>
          <a:lstStyle/>
          <a:p>
            <a:r>
              <a:rPr lang="en-US" sz="2400" dirty="0" smtClean="0"/>
              <a:t>Deuteronomy 5:32(KJV): 32 So be careful to do what the LORD your God has commanded you; do not turn aside to the right or to the left. 33 Walk in obedience (</a:t>
            </a:r>
            <a:r>
              <a:rPr lang="en-US" sz="2400" dirty="0" err="1" smtClean="0"/>
              <a:t>shama</a:t>
            </a:r>
            <a:r>
              <a:rPr lang="en-US" sz="2400" dirty="0" smtClean="0"/>
              <a:t>)to all that the LORD your God has commanded you, so that you may live and prosper and prolong your days in the land that you will possess.</a:t>
            </a:r>
          </a:p>
          <a:p>
            <a:endParaRPr lang="en-US" sz="2400" dirty="0"/>
          </a:p>
          <a:p>
            <a:r>
              <a:rPr lang="en-US" sz="2400" dirty="0" smtClean="0"/>
              <a:t>Deuteronomy 6:4-9 (NIV)4 Hear (</a:t>
            </a:r>
            <a:r>
              <a:rPr lang="en-US" sz="2400" dirty="0" err="1" smtClean="0"/>
              <a:t>shama</a:t>
            </a:r>
            <a:r>
              <a:rPr lang="en-US" sz="2400" dirty="0" smtClean="0"/>
              <a:t>), O Israel: The LORD our God, the LORD is one.[a] 5 Love the LORD your God with all your heart and with all your soul and with all your strength. 6 These commandments that I give you today are to be on your hearts. 7 Impress them on your children. Talk about them when you sit at home and when you walk along the road, when you lie down and when you get up. 8 Tie them as symbols on your hands and bind them on your foreheads. 9 Write them on the doorframes of your houses and on your gates. </a:t>
            </a:r>
          </a:p>
          <a:p>
            <a:r>
              <a:rPr lang="en-US" sz="2400" dirty="0" smtClean="0">
                <a:solidFill>
                  <a:srgbClr val="FF0000"/>
                </a:solidFill>
              </a:rPr>
              <a:t>We need to ask God for His Love to help us love Him.</a:t>
            </a:r>
            <a:endParaRPr lang="en-US" sz="2400" dirty="0">
              <a:solidFill>
                <a:srgbClr val="FF0000"/>
              </a:solidFill>
            </a:endParaRPr>
          </a:p>
        </p:txBody>
      </p:sp>
    </p:spTree>
    <p:extLst>
      <p:ext uri="{BB962C8B-B14F-4D97-AF65-F5344CB8AC3E}">
        <p14:creationId xmlns:p14="http://schemas.microsoft.com/office/powerpoint/2010/main" val="2900929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686800" cy="6463308"/>
          </a:xfrm>
          <a:prstGeom prst="rect">
            <a:avLst/>
          </a:prstGeom>
        </p:spPr>
        <p:txBody>
          <a:bodyPr wrap="square">
            <a:spAutoFit/>
          </a:bodyPr>
          <a:lstStyle/>
          <a:p>
            <a:r>
              <a:rPr lang="en-US" dirty="0" smtClean="0"/>
              <a:t>We obey out of a heart of love for our awesome, good and majestic God. True obedience inspires devotion to God. True obedience brings us closer to God and allows us to increase in our intimacy and knowledge of Him. We cannot know Him if do not obey Him. We cannot have true fellowship with Him if we do not obey Him. We cannot trust Him if do not obey Him. We cannot have faith in Him if we do not obey Him. God’s blessing and favor follow obedience.</a:t>
            </a:r>
          </a:p>
          <a:p>
            <a:endParaRPr lang="en-US" dirty="0"/>
          </a:p>
          <a:p>
            <a:r>
              <a:rPr lang="en-US" sz="2400" dirty="0" smtClean="0"/>
              <a:t>Deuteronomy 28:1-8 (Amplified) 1IF YOU will listen diligently to the voice of the Lord your God, being watchful to do all His commandments which I command you this day, the Lord your God will set you high above all the nations of the earth</a:t>
            </a:r>
          </a:p>
          <a:p>
            <a:r>
              <a:rPr lang="en-US" sz="2400" dirty="0" smtClean="0"/>
              <a:t>. 2 And all these blessings shall come upon you and overtake you if you heed the voice of the Lord your God.</a:t>
            </a:r>
          </a:p>
          <a:p>
            <a:r>
              <a:rPr lang="en-US" sz="2400" dirty="0" smtClean="0"/>
              <a:t>    3 Blessed shall you be in the city and blessed shall you be in the field.</a:t>
            </a:r>
          </a:p>
          <a:p>
            <a:r>
              <a:rPr lang="en-US" sz="2400" dirty="0" smtClean="0"/>
              <a:t>    4Blessed shall be the fruit of your body and the fruit of your ground and the fruit of your beasts, the increase of your cattle and the young of your flock.</a:t>
            </a:r>
          </a:p>
          <a:p>
            <a:r>
              <a:rPr lang="en-US" sz="2400" dirty="0" smtClean="0"/>
              <a:t>     </a:t>
            </a:r>
            <a:endParaRPr lang="en-US" sz="2400" dirty="0"/>
          </a:p>
        </p:txBody>
      </p:sp>
    </p:spTree>
    <p:extLst>
      <p:ext uri="{BB962C8B-B14F-4D97-AF65-F5344CB8AC3E}">
        <p14:creationId xmlns:p14="http://schemas.microsoft.com/office/powerpoint/2010/main" val="2005126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534400" cy="3416320"/>
          </a:xfrm>
          <a:prstGeom prst="rect">
            <a:avLst/>
          </a:prstGeom>
        </p:spPr>
        <p:txBody>
          <a:bodyPr wrap="square">
            <a:spAutoFit/>
          </a:bodyPr>
          <a:lstStyle/>
          <a:p>
            <a:r>
              <a:rPr lang="en-US" dirty="0" smtClean="0"/>
              <a:t>5      </a:t>
            </a:r>
            <a:r>
              <a:rPr lang="en-US" sz="2400" dirty="0" smtClean="0"/>
              <a:t>Blessed shall be your basket and your kneading trough</a:t>
            </a:r>
            <a:r>
              <a:rPr lang="en-US" dirty="0" smtClean="0"/>
              <a:t>.</a:t>
            </a:r>
          </a:p>
          <a:p>
            <a:r>
              <a:rPr lang="en-US" dirty="0"/>
              <a:t> </a:t>
            </a:r>
            <a:r>
              <a:rPr lang="en-US" sz="2400" dirty="0" smtClean="0"/>
              <a:t>6   Blessed shall you be when you come in and blessed shall you be when you go out.</a:t>
            </a:r>
          </a:p>
          <a:p>
            <a:r>
              <a:rPr lang="en-US" sz="2400" dirty="0" smtClean="0"/>
              <a:t> 7   The Lord shall cause your enemies who rise up against you to be defeated before your face; they shall come out against you one way and flee before you seven ways.</a:t>
            </a:r>
          </a:p>
          <a:p>
            <a:pPr marL="457200" indent="-457200">
              <a:buAutoNum type="arabicPlain" startAt="8"/>
            </a:pPr>
            <a:r>
              <a:rPr lang="en-US" sz="2400" dirty="0" smtClean="0"/>
              <a:t>The Lord shall command the blessing upon you in your storehouse and in all that you undertake. And He will bless you in the land which the Lord your God gives you. </a:t>
            </a:r>
            <a:endParaRPr lang="en-US" sz="2400" dirty="0"/>
          </a:p>
        </p:txBody>
      </p:sp>
      <p:sp>
        <p:nvSpPr>
          <p:cNvPr id="3" name="Rectangle 2"/>
          <p:cNvSpPr/>
          <p:nvPr/>
        </p:nvSpPr>
        <p:spPr>
          <a:xfrm>
            <a:off x="387927" y="4343400"/>
            <a:ext cx="7696200" cy="1754326"/>
          </a:xfrm>
          <a:prstGeom prst="rect">
            <a:avLst/>
          </a:prstGeom>
        </p:spPr>
        <p:txBody>
          <a:bodyPr wrap="square">
            <a:spAutoFit/>
          </a:bodyPr>
          <a:lstStyle/>
          <a:p>
            <a:r>
              <a:rPr lang="en-US" sz="2400" dirty="0" smtClean="0"/>
              <a:t>Romans 1:5 through whom we have received grace and apostleship to bring about the obedience of faith among all the Gentiles, for His name’s sake, </a:t>
            </a:r>
          </a:p>
          <a:p>
            <a:endParaRPr lang="en-US" dirty="0" smtClean="0"/>
          </a:p>
          <a:p>
            <a:endParaRPr lang="en-US" dirty="0"/>
          </a:p>
        </p:txBody>
      </p:sp>
    </p:spTree>
    <p:extLst>
      <p:ext uri="{BB962C8B-B14F-4D97-AF65-F5344CB8AC3E}">
        <p14:creationId xmlns:p14="http://schemas.microsoft.com/office/powerpoint/2010/main" val="1065356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1"/>
            <a:ext cx="8077200" cy="7971413"/>
          </a:xfrm>
          <a:prstGeom prst="rect">
            <a:avLst/>
          </a:prstGeom>
        </p:spPr>
        <p:txBody>
          <a:bodyPr wrap="square">
            <a:spAutoFit/>
          </a:bodyPr>
          <a:lstStyle/>
          <a:p>
            <a:r>
              <a:rPr lang="en-US" sz="3200" dirty="0" smtClean="0"/>
              <a:t>True, God-exalting OBEDIENCE comes from FAITH. Any other kind of OBEDIENCE is not true OBEDIENCE at all.</a:t>
            </a:r>
          </a:p>
          <a:p>
            <a:endParaRPr lang="en-US" sz="3200" dirty="0" smtClean="0"/>
          </a:p>
          <a:p>
            <a:r>
              <a:rPr lang="en-US" sz="3200" dirty="0" smtClean="0"/>
              <a:t>Believing and obeying always run side by side. — C. H. Spurgeon</a:t>
            </a:r>
          </a:p>
          <a:p>
            <a:endParaRPr lang="en-US" sz="3200" dirty="0" smtClean="0"/>
          </a:p>
          <a:p>
            <a:r>
              <a:rPr lang="en-US" sz="3200" dirty="0" smtClean="0"/>
              <a:t>True faith commits us to obedience. — A. W. </a:t>
            </a:r>
            <a:r>
              <a:rPr lang="en-US" sz="3200" dirty="0" err="1" smtClean="0"/>
              <a:t>Tozer</a:t>
            </a:r>
            <a:endParaRPr lang="en-US" sz="3200" dirty="0" smtClean="0"/>
          </a:p>
          <a:p>
            <a:endParaRPr lang="en-US" sz="3200" dirty="0" smtClean="0"/>
          </a:p>
          <a:p>
            <a:r>
              <a:rPr lang="en-US" sz="3200" dirty="0" smtClean="0"/>
              <a:t>Faith and obedience are bound up in the same bundle. He that obeys God, trusts God; and he that trusts God, obeys God. — C. H. Spurgeon</a:t>
            </a:r>
          </a:p>
          <a:p>
            <a:endParaRPr lang="en-US" sz="3200" dirty="0" smtClean="0"/>
          </a:p>
          <a:p>
            <a:r>
              <a:rPr lang="en-US" sz="3200" dirty="0" smtClean="0"/>
              <a:t>Obedience is the hallmark of faith. — C. H. Spurgeon</a:t>
            </a:r>
            <a:endParaRPr lang="en-US" sz="3200" dirty="0"/>
          </a:p>
        </p:txBody>
      </p:sp>
    </p:spTree>
    <p:extLst>
      <p:ext uri="{BB962C8B-B14F-4D97-AF65-F5344CB8AC3E}">
        <p14:creationId xmlns:p14="http://schemas.microsoft.com/office/powerpoint/2010/main" val="4130183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1415</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OBEDIENCE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OBEDIENCE</dc:title>
  <dc:creator>RANDY</dc:creator>
  <cp:lastModifiedBy> RANDY</cp:lastModifiedBy>
  <cp:revision>4</cp:revision>
  <dcterms:created xsi:type="dcterms:W3CDTF">2014-02-23T22:49:02Z</dcterms:created>
  <dcterms:modified xsi:type="dcterms:W3CDTF">2014-02-23T23:28:09Z</dcterms:modified>
</cp:coreProperties>
</file>