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3" r:id="rId24"/>
    <p:sldId id="279" r:id="rId25"/>
    <p:sldId id="280" r:id="rId26"/>
    <p:sldId id="281" r:id="rId27"/>
    <p:sldId id="282" r:id="rId28"/>
    <p:sldId id="283" r:id="rId29"/>
    <p:sldId id="284" r:id="rId30"/>
    <p:sldId id="285" r:id="rId31"/>
    <p:sldId id="286" r:id="rId32"/>
    <p:sldId id="287" r:id="rId33"/>
    <p:sldId id="288" r:id="rId34"/>
    <p:sldId id="290" r:id="rId35"/>
    <p:sldId id="289"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76093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199996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41573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79730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191669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243573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68030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41859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260071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174958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A9DFD-9A26-417E-96C1-EE48A4387B68}" type="datetimeFigureOut">
              <a:rPr lang="en-US" smtClean="0"/>
              <a:t>10/26/2013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D95BF4-5143-4ABB-9E78-0DFD1BF73702}" type="slidenum">
              <a:rPr lang="en-US" smtClean="0"/>
              <a:t>‹#›</a:t>
            </a:fld>
            <a:endParaRPr lang="en-US" dirty="0"/>
          </a:p>
        </p:txBody>
      </p:sp>
    </p:spTree>
    <p:extLst>
      <p:ext uri="{BB962C8B-B14F-4D97-AF65-F5344CB8AC3E}">
        <p14:creationId xmlns:p14="http://schemas.microsoft.com/office/powerpoint/2010/main" val="142776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A9DFD-9A26-417E-96C1-EE48A4387B68}" type="datetimeFigureOut">
              <a:rPr lang="en-US" smtClean="0"/>
              <a:t>10/26/2013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95BF4-5143-4ABB-9E78-0DFD1BF73702}" type="slidenum">
              <a:rPr lang="en-US" smtClean="0"/>
              <a:t>‹#›</a:t>
            </a:fld>
            <a:endParaRPr lang="en-US" dirty="0"/>
          </a:p>
        </p:txBody>
      </p:sp>
    </p:spTree>
    <p:extLst>
      <p:ext uri="{BB962C8B-B14F-4D97-AF65-F5344CB8AC3E}">
        <p14:creationId xmlns:p14="http://schemas.microsoft.com/office/powerpoint/2010/main" val="298894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304800"/>
            <a:ext cx="8763000" cy="6222216"/>
          </a:xfrm>
          <a:prstGeom prst="rect">
            <a:avLst/>
          </a:prstGeom>
          <a:noFill/>
        </p:spPr>
        <p:txBody>
          <a:bodyPr wrap="square" rtlCol="0">
            <a:spAutoFit/>
          </a:bodyPr>
          <a:lstStyle/>
          <a:p>
            <a:pPr>
              <a:lnSpc>
                <a:spcPts val="2525"/>
              </a:lnSpc>
              <a:spcBef>
                <a:spcPts val="2525"/>
              </a:spcBef>
              <a:spcAft>
                <a:spcPts val="1265"/>
              </a:spcAft>
            </a:pPr>
            <a:r>
              <a:rPr lang="en-US" dirty="0" smtClean="0"/>
              <a:t> </a:t>
            </a:r>
            <a:r>
              <a:rPr lang="en-US" sz="3600" dirty="0" smtClean="0"/>
              <a:t>IDOLATRY                                                                  Definition of IDOLATRY</a:t>
            </a:r>
          </a:p>
          <a:p>
            <a:pPr>
              <a:lnSpc>
                <a:spcPts val="2525"/>
              </a:lnSpc>
              <a:spcBef>
                <a:spcPts val="2525"/>
              </a:spcBef>
              <a:spcAft>
                <a:spcPts val="1265"/>
              </a:spcAft>
            </a:pPr>
            <a:r>
              <a:rPr lang="en-US" sz="3600" dirty="0" smtClean="0"/>
              <a:t>1: the worship of a physical object as a god</a:t>
            </a:r>
          </a:p>
          <a:p>
            <a:pPr>
              <a:lnSpc>
                <a:spcPts val="2525"/>
              </a:lnSpc>
              <a:spcBef>
                <a:spcPts val="2525"/>
              </a:spcBef>
              <a:spcAft>
                <a:spcPts val="1265"/>
              </a:spcAft>
            </a:pPr>
            <a:r>
              <a:rPr lang="en-US" sz="3600" dirty="0" smtClean="0"/>
              <a:t>2: immoderate attachment or devotion to something</a:t>
            </a:r>
          </a:p>
          <a:p>
            <a:pPr>
              <a:lnSpc>
                <a:spcPts val="2525"/>
              </a:lnSpc>
              <a:spcBef>
                <a:spcPts val="2525"/>
              </a:spcBef>
              <a:spcAft>
                <a:spcPts val="1265"/>
              </a:spcAft>
            </a:pPr>
            <a:r>
              <a:rPr lang="en-US" sz="3600" dirty="0" smtClean="0"/>
              <a:t>Definition of IDOLIZE</a:t>
            </a:r>
          </a:p>
          <a:p>
            <a:pPr>
              <a:lnSpc>
                <a:spcPts val="2525"/>
              </a:lnSpc>
              <a:spcBef>
                <a:spcPts val="2525"/>
              </a:spcBef>
              <a:spcAft>
                <a:spcPts val="1265"/>
              </a:spcAft>
            </a:pPr>
            <a:r>
              <a:rPr lang="en-US" sz="3600" dirty="0" smtClean="0"/>
              <a:t>transitive verb</a:t>
            </a:r>
          </a:p>
          <a:p>
            <a:pPr>
              <a:lnSpc>
                <a:spcPts val="2525"/>
              </a:lnSpc>
              <a:spcBef>
                <a:spcPts val="2525"/>
              </a:spcBef>
              <a:spcAft>
                <a:spcPts val="1265"/>
              </a:spcAft>
            </a:pPr>
            <a:r>
              <a:rPr lang="en-US" sz="3600" dirty="0" smtClean="0"/>
              <a:t>: to worship as a god; broadly : to love or admire to excess</a:t>
            </a:r>
          </a:p>
          <a:p>
            <a:pPr>
              <a:lnSpc>
                <a:spcPts val="2525"/>
              </a:lnSpc>
              <a:spcBef>
                <a:spcPts val="2525"/>
              </a:spcBef>
              <a:spcAft>
                <a:spcPts val="1265"/>
              </a:spcAft>
            </a:pPr>
            <a:endParaRPr lang="en-US" sz="3600" dirty="0"/>
          </a:p>
        </p:txBody>
      </p:sp>
    </p:spTree>
    <p:extLst>
      <p:ext uri="{BB962C8B-B14F-4D97-AF65-F5344CB8AC3E}">
        <p14:creationId xmlns:p14="http://schemas.microsoft.com/office/powerpoint/2010/main" val="15306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282" y="325582"/>
            <a:ext cx="1905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33400"/>
            <a:ext cx="2857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294290"/>
            <a:ext cx="2514600" cy="317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3590925"/>
            <a:ext cx="24003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0486" y="3183082"/>
            <a:ext cx="279082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2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05" y="190500"/>
            <a:ext cx="28575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0500"/>
            <a:ext cx="28575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83573"/>
            <a:ext cx="18954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41" y="3041074"/>
            <a:ext cx="2302872" cy="306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7085" y="3041074"/>
            <a:ext cx="3524065" cy="3532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895600"/>
            <a:ext cx="2425060" cy="349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347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381000"/>
            <a:ext cx="26701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636"/>
            <a:ext cx="2667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220373"/>
            <a:ext cx="28575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7" y="2892136"/>
            <a:ext cx="2857500" cy="285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2057" y="3429000"/>
            <a:ext cx="26765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4027" y="3719512"/>
            <a:ext cx="23622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2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3048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67"/>
            <a:ext cx="2224087" cy="289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76200"/>
            <a:ext cx="2500745" cy="332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0"/>
            <a:ext cx="266700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1636" y="3705225"/>
            <a:ext cx="240398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1" y="3405595"/>
            <a:ext cx="3149252" cy="283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590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4114800" cy="5519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143000"/>
            <a:ext cx="40576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309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610600" cy="7571303"/>
          </a:xfrm>
          <a:prstGeom prst="rect">
            <a:avLst/>
          </a:prstGeom>
          <a:noFill/>
        </p:spPr>
        <p:txBody>
          <a:bodyPr wrap="square" rtlCol="0">
            <a:spAutoFit/>
          </a:bodyPr>
          <a:lstStyle/>
          <a:p>
            <a:r>
              <a:rPr lang="en-US" sz="4000" dirty="0" smtClean="0"/>
              <a:t>JEHOVAH WITNESS- BELIEF THAT JESUS IS THE ARCHANGEL MICHAEL</a:t>
            </a:r>
          </a:p>
          <a:p>
            <a:r>
              <a:rPr lang="en-US" sz="4000" dirty="0" smtClean="0"/>
              <a:t>MORMONS –BELIEF THAT JESUS IS THE BROTHER OF  LUCIFER</a:t>
            </a:r>
          </a:p>
          <a:p>
            <a:r>
              <a:rPr lang="en-US" sz="4000" dirty="0" smtClean="0"/>
              <a:t> 1Jn_4:3  And every spirit that </a:t>
            </a:r>
            <a:r>
              <a:rPr lang="en-US" sz="4000" dirty="0" smtClean="0"/>
              <a:t>confesseth</a:t>
            </a:r>
            <a:r>
              <a:rPr lang="en-US" sz="4000" dirty="0" smtClean="0"/>
              <a:t> not that Jesus Christ is come in the flesh is not of God: and this is that spirit of antichrist, whereof ye have heard that it should come; and even now already is it in the world. </a:t>
            </a:r>
          </a:p>
          <a:p>
            <a:endParaRPr lang="en-US" sz="3200" dirty="0" smtClean="0"/>
          </a:p>
          <a:p>
            <a:r>
              <a:rPr lang="en-US" dirty="0" smtClean="0"/>
              <a:t> </a:t>
            </a:r>
          </a:p>
          <a:p>
            <a:endParaRPr lang="en-US" dirty="0" smtClean="0"/>
          </a:p>
          <a:p>
            <a:endParaRPr lang="en-US" dirty="0"/>
          </a:p>
        </p:txBody>
      </p:sp>
    </p:spTree>
    <p:extLst>
      <p:ext uri="{BB962C8B-B14F-4D97-AF65-F5344CB8AC3E}">
        <p14:creationId xmlns:p14="http://schemas.microsoft.com/office/powerpoint/2010/main" val="182804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839200" cy="5632311"/>
          </a:xfrm>
          <a:prstGeom prst="rect">
            <a:avLst/>
          </a:prstGeom>
        </p:spPr>
        <p:txBody>
          <a:bodyPr wrap="square">
            <a:spAutoFit/>
          </a:bodyPr>
          <a:lstStyle/>
          <a:p>
            <a:r>
              <a:rPr lang="en-US" sz="6000" dirty="0" smtClean="0"/>
              <a:t>ISLAM-DENIES GOD HAS A SON</a:t>
            </a:r>
          </a:p>
          <a:p>
            <a:r>
              <a:rPr lang="en-US" sz="6000" dirty="0" smtClean="0"/>
              <a:t>CATHOLIC CHURCH- WORSHIP OF SAINTS</a:t>
            </a:r>
          </a:p>
          <a:p>
            <a:r>
              <a:rPr lang="en-US" sz="6000" dirty="0" smtClean="0"/>
              <a:t>WORSHIP OF MARY</a:t>
            </a:r>
          </a:p>
          <a:p>
            <a:r>
              <a:rPr lang="en-US" sz="6000" dirty="0" smtClean="0"/>
              <a:t>WORSHIP OF POPE</a:t>
            </a:r>
            <a:endParaRPr lang="en-US" sz="6000" dirty="0"/>
          </a:p>
        </p:txBody>
      </p:sp>
    </p:spTree>
    <p:extLst>
      <p:ext uri="{BB962C8B-B14F-4D97-AF65-F5344CB8AC3E}">
        <p14:creationId xmlns:p14="http://schemas.microsoft.com/office/powerpoint/2010/main" val="2364097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30" y="152400"/>
            <a:ext cx="2472170" cy="247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255" y="304800"/>
            <a:ext cx="3469220" cy="228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18655"/>
            <a:ext cx="2190750" cy="257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26513"/>
            <a:ext cx="2743200" cy="19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6970" y="3915639"/>
            <a:ext cx="2685184" cy="255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008292"/>
            <a:ext cx="318135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945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8196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158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09600"/>
            <a:ext cx="3724275" cy="564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780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067800" cy="6186309"/>
          </a:xfrm>
          <a:prstGeom prst="rect">
            <a:avLst/>
          </a:prstGeom>
          <a:noFill/>
        </p:spPr>
        <p:txBody>
          <a:bodyPr wrap="square" rtlCol="0">
            <a:spAutoFit/>
          </a:bodyPr>
          <a:lstStyle/>
          <a:p>
            <a:r>
              <a:rPr lang="en-US" sz="4400" dirty="0" smtClean="0"/>
              <a:t>Definition of IDOLIZE</a:t>
            </a:r>
          </a:p>
          <a:p>
            <a:r>
              <a:rPr lang="en-US" sz="4400" dirty="0" smtClean="0"/>
              <a:t>transitive verb</a:t>
            </a:r>
          </a:p>
          <a:p>
            <a:r>
              <a:rPr lang="en-US" sz="4400" dirty="0" smtClean="0"/>
              <a:t>: to worship as a god; broadly : to love or admire to excess</a:t>
            </a:r>
          </a:p>
          <a:p>
            <a:r>
              <a:rPr lang="en-US" sz="4400" dirty="0" smtClean="0"/>
              <a:t>Definition of IDOLATROUS</a:t>
            </a:r>
          </a:p>
          <a:p>
            <a:r>
              <a:rPr lang="en-US" sz="4400" dirty="0" smtClean="0"/>
              <a:t>1: of or relating to idolatry</a:t>
            </a:r>
          </a:p>
          <a:p>
            <a:r>
              <a:rPr lang="en-US" sz="4400" dirty="0" smtClean="0"/>
              <a:t>2: having the character of idolatry</a:t>
            </a:r>
          </a:p>
          <a:p>
            <a:r>
              <a:rPr lang="en-US" sz="4400" dirty="0" smtClean="0"/>
              <a:t>3: given to idolatry</a:t>
            </a:r>
          </a:p>
          <a:p>
            <a:endParaRPr lang="en-US" sz="4400" dirty="0"/>
          </a:p>
        </p:txBody>
      </p:sp>
    </p:spTree>
    <p:extLst>
      <p:ext uri="{BB962C8B-B14F-4D97-AF65-F5344CB8AC3E}">
        <p14:creationId xmlns:p14="http://schemas.microsoft.com/office/powerpoint/2010/main" val="3830514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736601"/>
            <a:ext cx="40386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114" y="3657600"/>
            <a:ext cx="3878036"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142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95400"/>
            <a:ext cx="5435363" cy="357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3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56f5e5898b4a6c6be68e-0b91698f43b84d76242df75b2ec44604.r40.cf1.rackcdn.com/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60186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303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382000" cy="6247864"/>
          </a:xfrm>
          <a:prstGeom prst="rect">
            <a:avLst/>
          </a:prstGeom>
          <a:noFill/>
        </p:spPr>
        <p:txBody>
          <a:bodyPr wrap="square" rtlCol="0">
            <a:spAutoFit/>
          </a:bodyPr>
          <a:lstStyle/>
          <a:p>
            <a:r>
              <a:rPr lang="en-US" sz="4000" dirty="0" smtClean="0"/>
              <a:t>GOLF  TENNIS FOOTBALL BASEBALL BASKETBALL  TELEVISION HUNTING FISHING </a:t>
            </a:r>
          </a:p>
          <a:p>
            <a:r>
              <a:rPr lang="en-US" sz="4000" dirty="0" smtClean="0"/>
              <a:t>SHOPPING </a:t>
            </a:r>
          </a:p>
          <a:p>
            <a:r>
              <a:rPr lang="en-US" sz="4000" dirty="0" smtClean="0"/>
              <a:t>HUSBAND  WIFE   CHILDREN  PASTOR  FRIENDS  MOTHER  FATHER TALENTS</a:t>
            </a:r>
          </a:p>
          <a:p>
            <a:r>
              <a:rPr lang="en-US" sz="4000" dirty="0" smtClean="0"/>
              <a:t>MUSIC  MINISTRY  GOD’S GIFTS MADE MORE IMPORTANT THAN GOD</a:t>
            </a:r>
          </a:p>
          <a:p>
            <a:r>
              <a:rPr lang="en-US" sz="4000" dirty="0" smtClean="0"/>
              <a:t>LOOKS</a:t>
            </a:r>
          </a:p>
          <a:p>
            <a:r>
              <a:rPr lang="en-US" sz="4000" dirty="0" smtClean="0"/>
              <a:t>MONEY</a:t>
            </a:r>
            <a:endParaRPr lang="en-US" sz="4000" dirty="0"/>
          </a:p>
        </p:txBody>
      </p:sp>
    </p:spTree>
    <p:extLst>
      <p:ext uri="{BB962C8B-B14F-4D97-AF65-F5344CB8AC3E}">
        <p14:creationId xmlns:p14="http://schemas.microsoft.com/office/powerpoint/2010/main" val="687613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610600" cy="5509200"/>
          </a:xfrm>
          <a:prstGeom prst="rect">
            <a:avLst/>
          </a:prstGeom>
          <a:noFill/>
        </p:spPr>
        <p:txBody>
          <a:bodyPr wrap="square" rtlCol="0">
            <a:spAutoFit/>
          </a:bodyPr>
          <a:lstStyle/>
          <a:p>
            <a:r>
              <a:rPr lang="en-US" sz="3200" dirty="0" smtClean="0"/>
              <a:t>         WHAT OR WHOM ARE YOUR IDOLS?</a:t>
            </a:r>
          </a:p>
          <a:p>
            <a:r>
              <a:rPr lang="en-US" sz="3200" dirty="0" smtClean="0"/>
              <a:t>?</a:t>
            </a:r>
            <a:br>
              <a:rPr lang="en-US" sz="3200" dirty="0" smtClean="0"/>
            </a:br>
            <a:r>
              <a:rPr lang="en-US" sz="3200" dirty="0" smtClean="0"/>
              <a:t>?</a:t>
            </a:r>
            <a:br>
              <a:rPr lang="en-US" sz="3200" dirty="0" smtClean="0"/>
            </a:br>
            <a:r>
              <a:rPr lang="en-US" sz="3200" dirty="0" smtClean="0"/>
              <a:t>?</a:t>
            </a:r>
            <a:br>
              <a:rPr lang="en-US" sz="3200" dirty="0" smtClean="0"/>
            </a:br>
            <a:r>
              <a:rPr lang="en-US" sz="3200" dirty="0" smtClean="0"/>
              <a:t>?</a:t>
            </a:r>
            <a:br>
              <a:rPr lang="en-US" sz="3200" dirty="0" smtClean="0"/>
            </a:br>
            <a:r>
              <a:rPr lang="en-US" sz="3200" dirty="0" smtClean="0"/>
              <a:t>?</a:t>
            </a:r>
            <a:br>
              <a:rPr lang="en-US" sz="3200" dirty="0" smtClean="0"/>
            </a:br>
            <a:r>
              <a:rPr lang="en-US" sz="3200" dirty="0" smtClean="0"/>
              <a:t>?</a:t>
            </a:r>
            <a:br>
              <a:rPr lang="en-US" sz="3200" dirty="0" smtClean="0"/>
            </a:br>
            <a:r>
              <a:rPr lang="en-US" sz="3200" dirty="0" smtClean="0"/>
              <a:t>?</a:t>
            </a:r>
            <a:br>
              <a:rPr lang="en-US" sz="3200" dirty="0" smtClean="0"/>
            </a:br>
            <a:r>
              <a:rPr lang="en-US" sz="3200" dirty="0" smtClean="0"/>
              <a:t>?</a:t>
            </a:r>
            <a:br>
              <a:rPr lang="en-US" sz="3200" dirty="0" smtClean="0"/>
            </a:br>
            <a:r>
              <a:rPr lang="en-US" sz="3200" dirty="0" smtClean="0"/>
              <a:t>?</a:t>
            </a:r>
            <a:br>
              <a:rPr lang="en-US" sz="3200" dirty="0" smtClean="0"/>
            </a:br>
            <a:r>
              <a:rPr lang="en-US" sz="3200" dirty="0" smtClean="0"/>
              <a:t>?</a:t>
            </a:r>
            <a:endParaRPr lang="en-US" sz="3200" dirty="0"/>
          </a:p>
        </p:txBody>
      </p:sp>
    </p:spTree>
    <p:extLst>
      <p:ext uri="{BB962C8B-B14F-4D97-AF65-F5344CB8AC3E}">
        <p14:creationId xmlns:p14="http://schemas.microsoft.com/office/powerpoint/2010/main" val="2390198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86309"/>
          </a:xfrm>
          <a:prstGeom prst="rect">
            <a:avLst/>
          </a:prstGeom>
          <a:noFill/>
        </p:spPr>
        <p:txBody>
          <a:bodyPr wrap="square" rtlCol="0">
            <a:spAutoFit/>
          </a:bodyPr>
          <a:lstStyle/>
          <a:p>
            <a:r>
              <a:rPr lang="en-US" sz="3600" dirty="0" smtClean="0"/>
              <a:t>THE IDOL OF  SELF IDOLATRY PLACING OURSELVES OUR OPINIONS ,EMOTIONS AND WILL  IN POSITIONS CONTRARY TO THE WORD OF GOD.</a:t>
            </a:r>
          </a:p>
          <a:p>
            <a:r>
              <a:rPr lang="en-US" sz="3600" dirty="0" smtClean="0"/>
              <a:t>JUSTIFYING OUR OWN SINFUL BEHAVIOUR BECAUSE OF CIRCUMSTANCES BROUGHT ON BY OTHERS,OUR ANCESTRY  OR JUST BECAUSE WE FELL LIKE IT.</a:t>
            </a:r>
          </a:p>
          <a:p>
            <a:r>
              <a:rPr lang="en-US" sz="3600" dirty="0" smtClean="0"/>
              <a:t> REFUSING TO ALLOW THE  HOLY SPIRIT TO CONVICT AND CHANGE US  EVEN WHEN WE KNOW RIGHT FROM WRONG</a:t>
            </a:r>
            <a:endParaRPr lang="en-US" sz="3600" dirty="0"/>
          </a:p>
        </p:txBody>
      </p:sp>
    </p:spTree>
    <p:extLst>
      <p:ext uri="{BB962C8B-B14F-4D97-AF65-F5344CB8AC3E}">
        <p14:creationId xmlns:p14="http://schemas.microsoft.com/office/powerpoint/2010/main" val="277384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7509748"/>
          </a:xfrm>
          <a:prstGeom prst="rect">
            <a:avLst/>
          </a:prstGeom>
          <a:noFill/>
        </p:spPr>
        <p:txBody>
          <a:bodyPr wrap="square" rtlCol="0">
            <a:spAutoFit/>
          </a:bodyPr>
          <a:lstStyle/>
          <a:p>
            <a:r>
              <a:rPr lang="en-US" sz="3200" dirty="0" smtClean="0"/>
              <a:t>The Lust For Idols--A Matter of The Heart</a:t>
            </a:r>
          </a:p>
          <a:p>
            <a:r>
              <a:rPr lang="en-US" sz="3200" dirty="0" smtClean="0">
                <a:solidFill>
                  <a:srgbClr val="FF0000"/>
                </a:solidFill>
              </a:rPr>
              <a:t>Col 3:5  You must put to death, then, the earthly desires at work in you, such as sexual immorality, indecency, lust, evil passions, and greed (for greed is a form of idolatry). </a:t>
            </a:r>
          </a:p>
          <a:p>
            <a:r>
              <a:rPr lang="en-US" sz="3200" dirty="0" smtClean="0">
                <a:solidFill>
                  <a:srgbClr val="FF0000"/>
                </a:solidFill>
              </a:rPr>
              <a:t>Col 3:6  Because of such things God's anger will come upon those who do not obey him.</a:t>
            </a:r>
          </a:p>
          <a:p>
            <a:r>
              <a:rPr lang="en-US" sz="3200" dirty="0" smtClean="0">
                <a:solidFill>
                  <a:srgbClr val="FF0000"/>
                </a:solidFill>
              </a:rPr>
              <a:t> </a:t>
            </a:r>
            <a:r>
              <a:rPr lang="en-US" sz="6000" dirty="0" smtClean="0"/>
              <a:t>EXCUSES FOR IDOLATRY </a:t>
            </a:r>
          </a:p>
          <a:p>
            <a:r>
              <a:rPr lang="en-US" sz="6000" dirty="0" smtClean="0"/>
              <a:t>But Everyone Else Is Doing It…</a:t>
            </a:r>
          </a:p>
          <a:p>
            <a:endParaRPr lang="en-US" sz="6000" dirty="0" smtClean="0">
              <a:solidFill>
                <a:srgbClr val="FF0000"/>
              </a:solidFill>
            </a:endParaRPr>
          </a:p>
          <a:p>
            <a:endParaRPr lang="en-US" dirty="0"/>
          </a:p>
        </p:txBody>
      </p:sp>
    </p:spTree>
    <p:extLst>
      <p:ext uri="{BB962C8B-B14F-4D97-AF65-F5344CB8AC3E}">
        <p14:creationId xmlns:p14="http://schemas.microsoft.com/office/powerpoint/2010/main" val="3304678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915400" cy="5632311"/>
          </a:xfrm>
          <a:prstGeom prst="rect">
            <a:avLst/>
          </a:prstGeom>
          <a:noFill/>
        </p:spPr>
        <p:txBody>
          <a:bodyPr wrap="square" rtlCol="0">
            <a:spAutoFit/>
          </a:bodyPr>
          <a:lstStyle/>
          <a:p>
            <a:r>
              <a:rPr lang="en-US" sz="4000" dirty="0" smtClean="0">
                <a:solidFill>
                  <a:srgbClr val="FF0000"/>
                </a:solidFill>
              </a:rPr>
              <a:t>2 Ki 17:15 (NIV) They rejected his decrees and the covenant he had made with their fathers and the warnings he had given them. They followed worthless idols and themselves became worthless. They imitated the nations around them although the Lord had ordered them, "Do not do as they do," and they did the things the Lord had forbidden them to do.</a:t>
            </a:r>
            <a:endParaRPr lang="en-US" sz="4000" dirty="0">
              <a:solidFill>
                <a:srgbClr val="FF0000"/>
              </a:solidFill>
            </a:endParaRPr>
          </a:p>
        </p:txBody>
      </p:sp>
    </p:spTree>
    <p:extLst>
      <p:ext uri="{BB962C8B-B14F-4D97-AF65-F5344CB8AC3E}">
        <p14:creationId xmlns:p14="http://schemas.microsoft.com/office/powerpoint/2010/main" val="382251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27" y="20782"/>
            <a:ext cx="8686800" cy="6740307"/>
          </a:xfrm>
          <a:prstGeom prst="rect">
            <a:avLst/>
          </a:prstGeom>
          <a:noFill/>
        </p:spPr>
        <p:txBody>
          <a:bodyPr wrap="square" rtlCol="0">
            <a:spAutoFit/>
          </a:bodyPr>
          <a:lstStyle/>
          <a:p>
            <a:r>
              <a:rPr lang="en-US" sz="3600" dirty="0" smtClean="0">
                <a:solidFill>
                  <a:srgbClr val="FF0000"/>
                </a:solidFill>
              </a:rPr>
              <a:t>2 Ki 17:40-41 (NIV) They would not listen, however, but persisted in their former practices. Even while these people were worshipping the Lord, they were serving their idols. To this day their children and grandchildren continue to do as their fathers did.</a:t>
            </a:r>
          </a:p>
          <a:p>
            <a:r>
              <a:rPr lang="en-US" sz="3600" dirty="0" smtClean="0"/>
              <a:t>Public Image--Making Idols Of Men</a:t>
            </a:r>
          </a:p>
          <a:p>
            <a:r>
              <a:rPr lang="en-US" sz="3600" dirty="0" smtClean="0">
                <a:solidFill>
                  <a:srgbClr val="FF0000"/>
                </a:solidFill>
              </a:rPr>
              <a:t>1 Sam 15:23 (NIV) For rebellion is like the sin of divination, and arrogance like the evil of idolatry</a:t>
            </a:r>
            <a:endParaRPr lang="en-US" sz="3600" dirty="0">
              <a:solidFill>
                <a:srgbClr val="FF0000"/>
              </a:solidFill>
            </a:endParaRPr>
          </a:p>
          <a:p>
            <a:endParaRPr lang="en-US" sz="3600" dirty="0"/>
          </a:p>
        </p:txBody>
      </p:sp>
    </p:spTree>
    <p:extLst>
      <p:ext uri="{BB962C8B-B14F-4D97-AF65-F5344CB8AC3E}">
        <p14:creationId xmlns:p14="http://schemas.microsoft.com/office/powerpoint/2010/main" val="1228852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3" y="6926"/>
            <a:ext cx="8541327" cy="8402300"/>
          </a:xfrm>
          <a:prstGeom prst="rect">
            <a:avLst/>
          </a:prstGeom>
          <a:noFill/>
        </p:spPr>
        <p:txBody>
          <a:bodyPr wrap="square" rtlCol="0">
            <a:spAutoFit/>
          </a:bodyPr>
          <a:lstStyle/>
          <a:p>
            <a:r>
              <a:rPr lang="en-US" sz="3600" dirty="0" smtClean="0">
                <a:solidFill>
                  <a:srgbClr val="FF0000"/>
                </a:solidFill>
              </a:rPr>
              <a:t>Acts 8:9 (NIV) Now for some time a man named Simon had practiced sorcery in the city and </a:t>
            </a:r>
            <a:r>
              <a:rPr lang="en-US" sz="3600" dirty="0" smtClean="0"/>
              <a:t>amazed all the people of Samaria</a:t>
            </a:r>
            <a:r>
              <a:rPr lang="en-US" sz="3600" dirty="0" smtClean="0">
                <a:solidFill>
                  <a:srgbClr val="FF0000"/>
                </a:solidFill>
              </a:rPr>
              <a:t>. He boasted that he was someone great.</a:t>
            </a:r>
          </a:p>
          <a:p>
            <a:r>
              <a:rPr lang="en-US" sz="3600" dirty="0" smtClean="0">
                <a:solidFill>
                  <a:srgbClr val="FF0000"/>
                </a:solidFill>
              </a:rPr>
              <a:t>Isa 42:8 (NIV) "I am the Lord; that is my name! </a:t>
            </a:r>
            <a:r>
              <a:rPr lang="en-US" sz="3600" dirty="0" smtClean="0"/>
              <a:t>I will not give my glory to another </a:t>
            </a:r>
            <a:r>
              <a:rPr lang="en-US" sz="3600" dirty="0" smtClean="0">
                <a:solidFill>
                  <a:srgbClr val="FF0000"/>
                </a:solidFill>
              </a:rPr>
              <a:t>or my praise to idols.“</a:t>
            </a:r>
          </a:p>
          <a:p>
            <a:r>
              <a:rPr lang="en-US" sz="3600" dirty="0" smtClean="0">
                <a:solidFill>
                  <a:srgbClr val="FF0000"/>
                </a:solidFill>
              </a:rPr>
              <a:t>2 Pet 2:18 (NIV) For they mouth empty, boastful words and, by appealing to the lustful desires of sinful human nature, they entice people who are just escaping from those who live in error.</a:t>
            </a:r>
          </a:p>
          <a:p>
            <a:endParaRPr lang="en-US" sz="3600" dirty="0" smtClean="0">
              <a:solidFill>
                <a:srgbClr val="FF0000"/>
              </a:solidFill>
            </a:endParaRPr>
          </a:p>
          <a:p>
            <a:endParaRPr lang="en-US" sz="3600" dirty="0" smtClean="0">
              <a:solidFill>
                <a:srgbClr val="FF0000"/>
              </a:solidFill>
            </a:endParaRPr>
          </a:p>
          <a:p>
            <a:endParaRPr lang="en-US" sz="3600" dirty="0">
              <a:solidFill>
                <a:srgbClr val="FF0000"/>
              </a:solidFill>
            </a:endParaRPr>
          </a:p>
        </p:txBody>
      </p:sp>
    </p:spTree>
    <p:extLst>
      <p:ext uri="{BB962C8B-B14F-4D97-AF65-F5344CB8AC3E}">
        <p14:creationId xmlns:p14="http://schemas.microsoft.com/office/powerpoint/2010/main" val="1577292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673" y="228600"/>
            <a:ext cx="8915400" cy="5755422"/>
          </a:xfrm>
          <a:prstGeom prst="rect">
            <a:avLst/>
          </a:prstGeom>
          <a:noFill/>
        </p:spPr>
        <p:txBody>
          <a:bodyPr wrap="square" rtlCol="0">
            <a:spAutoFit/>
          </a:bodyPr>
          <a:lstStyle/>
          <a:p>
            <a:r>
              <a:rPr lang="en-US" sz="4000" dirty="0" smtClean="0"/>
              <a:t>Here is what  Yahweh says in His word.</a:t>
            </a:r>
          </a:p>
          <a:p>
            <a:r>
              <a:rPr lang="en-US" sz="4000" dirty="0" smtClean="0">
                <a:solidFill>
                  <a:srgbClr val="FF0000"/>
                </a:solidFill>
              </a:rPr>
              <a:t>                                                                                        Ex 20:3-4 (NIV) "You shall have no other gods before me. You shall not make for yourself an idol in the form of anything in heaven above or on the earth beneath or in the waters below."</a:t>
            </a:r>
          </a:p>
          <a:p>
            <a:endParaRPr lang="en-US" sz="4400" dirty="0"/>
          </a:p>
          <a:p>
            <a:r>
              <a:rPr lang="en-US" sz="4400" dirty="0" smtClean="0"/>
              <a:t> </a:t>
            </a:r>
            <a:endParaRPr lang="en-US" sz="4400" dirty="0"/>
          </a:p>
        </p:txBody>
      </p:sp>
    </p:spTree>
    <p:extLst>
      <p:ext uri="{BB962C8B-B14F-4D97-AF65-F5344CB8AC3E}">
        <p14:creationId xmlns:p14="http://schemas.microsoft.com/office/powerpoint/2010/main" val="4086617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9382"/>
            <a:ext cx="8153400" cy="6247864"/>
          </a:xfrm>
          <a:prstGeom prst="rect">
            <a:avLst/>
          </a:prstGeom>
          <a:noFill/>
        </p:spPr>
        <p:txBody>
          <a:bodyPr wrap="square" rtlCol="0">
            <a:spAutoFit/>
          </a:bodyPr>
          <a:lstStyle/>
          <a:p>
            <a:r>
              <a:rPr lang="en-US" sz="4000" dirty="0" smtClean="0"/>
              <a:t>Do We Take Idolatry As Seriously As God?</a:t>
            </a:r>
          </a:p>
          <a:p>
            <a:r>
              <a:rPr lang="en-US" sz="4000" dirty="0" smtClean="0">
                <a:solidFill>
                  <a:srgbClr val="FF0000"/>
                </a:solidFill>
              </a:rPr>
              <a:t>Eze</a:t>
            </a:r>
            <a:r>
              <a:rPr lang="en-US" sz="4000" dirty="0" smtClean="0">
                <a:solidFill>
                  <a:srgbClr val="FF0000"/>
                </a:solidFill>
              </a:rPr>
              <a:t> 6:4-6 (NIV) "... I will slay your people in front of your idols. I will lay the dead bodies of the Israelites in front of their idols, and I will scatter your bones around your altars... your idols smashed and ruined, your incense altars broken down, and what you have made wiped out."</a:t>
            </a:r>
            <a:endParaRPr lang="en-US" sz="4000" dirty="0">
              <a:solidFill>
                <a:srgbClr val="FF0000"/>
              </a:solidFill>
            </a:endParaRPr>
          </a:p>
        </p:txBody>
      </p:sp>
    </p:spTree>
    <p:extLst>
      <p:ext uri="{BB962C8B-B14F-4D97-AF65-F5344CB8AC3E}">
        <p14:creationId xmlns:p14="http://schemas.microsoft.com/office/powerpoint/2010/main" val="3212546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534400" cy="5632311"/>
          </a:xfrm>
          <a:prstGeom prst="rect">
            <a:avLst/>
          </a:prstGeom>
          <a:noFill/>
        </p:spPr>
        <p:txBody>
          <a:bodyPr wrap="square" rtlCol="0">
            <a:spAutoFit/>
          </a:bodyPr>
          <a:lstStyle/>
          <a:p>
            <a:r>
              <a:rPr lang="en-US" sz="3600" dirty="0" smtClean="0">
                <a:solidFill>
                  <a:srgbClr val="FF0000"/>
                </a:solidFill>
              </a:rPr>
              <a:t>1 </a:t>
            </a:r>
            <a:r>
              <a:rPr lang="en-US" sz="3600" dirty="0" smtClean="0">
                <a:solidFill>
                  <a:srgbClr val="FF0000"/>
                </a:solidFill>
              </a:rPr>
              <a:t>Cor</a:t>
            </a:r>
            <a:r>
              <a:rPr lang="en-US" sz="3600" dirty="0" smtClean="0">
                <a:solidFill>
                  <a:srgbClr val="FF0000"/>
                </a:solidFill>
              </a:rPr>
              <a:t> 6:9-10 (NIV) Do you not know that the wicked will not inherit the kingdom of God? Do not be deceived: Neither the sexually immoral nor idolaters nor adulterers nor male prostitutes nor homosexual offenders nor thieves nor the greedy... (Rom 1:23-25)</a:t>
            </a:r>
          </a:p>
          <a:p>
            <a:r>
              <a:rPr lang="en-US" sz="3600" dirty="0" smtClean="0">
                <a:solidFill>
                  <a:srgbClr val="FF0000"/>
                </a:solidFill>
              </a:rPr>
              <a:t>Eph</a:t>
            </a:r>
            <a:r>
              <a:rPr lang="en-US" sz="3600" dirty="0" smtClean="0">
                <a:solidFill>
                  <a:srgbClr val="FF0000"/>
                </a:solidFill>
              </a:rPr>
              <a:t> 5:5 (NIV) For of this you can be sure: No immoral, impure or greedy person--such a man is an idolater--has any inheritance in the kingdom of Christ and of God</a:t>
            </a:r>
            <a:endParaRPr lang="en-US" sz="3600" dirty="0">
              <a:solidFill>
                <a:srgbClr val="FF0000"/>
              </a:solidFill>
            </a:endParaRPr>
          </a:p>
        </p:txBody>
      </p:sp>
    </p:spTree>
    <p:extLst>
      <p:ext uri="{BB962C8B-B14F-4D97-AF65-F5344CB8AC3E}">
        <p14:creationId xmlns:p14="http://schemas.microsoft.com/office/powerpoint/2010/main" val="1029966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610600" cy="6863417"/>
          </a:xfrm>
          <a:prstGeom prst="rect">
            <a:avLst/>
          </a:prstGeom>
        </p:spPr>
        <p:txBody>
          <a:bodyPr wrap="square">
            <a:spAutoFit/>
          </a:bodyPr>
          <a:lstStyle/>
          <a:p>
            <a:r>
              <a:rPr lang="en-US" sz="4000" dirty="0" smtClean="0"/>
              <a:t>Spiritual Adultery</a:t>
            </a:r>
          </a:p>
          <a:p>
            <a:r>
              <a:rPr lang="en-US" sz="4000" dirty="0" smtClean="0">
                <a:solidFill>
                  <a:srgbClr val="FF0000"/>
                </a:solidFill>
              </a:rPr>
              <a:t>Isa 57:5-8 (NIV) "You burn with lust among the oaks and under every spreading tree... The idols... are your portion; they, they are your lot... You have made your bed on a high and lofty hill... Behind your doors and your doorposts you have put your pagan symbols. Forsaking me, you uncovered your bed, you climbed into it and opened it wide..."</a:t>
            </a:r>
            <a:endParaRPr lang="en-US" sz="4000" dirty="0">
              <a:solidFill>
                <a:srgbClr val="FF0000"/>
              </a:solidFill>
            </a:endParaRPr>
          </a:p>
        </p:txBody>
      </p:sp>
    </p:spTree>
    <p:extLst>
      <p:ext uri="{BB962C8B-B14F-4D97-AF65-F5344CB8AC3E}">
        <p14:creationId xmlns:p14="http://schemas.microsoft.com/office/powerpoint/2010/main" val="3225492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5632311"/>
          </a:xfrm>
          <a:prstGeom prst="rect">
            <a:avLst/>
          </a:prstGeom>
          <a:noFill/>
        </p:spPr>
        <p:txBody>
          <a:bodyPr wrap="square" rtlCol="0">
            <a:spAutoFit/>
          </a:bodyPr>
          <a:lstStyle/>
          <a:p>
            <a:r>
              <a:rPr lang="en-US" sz="4000" dirty="0" smtClean="0">
                <a:solidFill>
                  <a:srgbClr val="FF0000"/>
                </a:solidFill>
              </a:rPr>
              <a:t>Isa 57:10-11 (NIV) "You were wearied by all your ways, but you would not say, 'It is hopeless.' You found renewal of your strength, and so you did not faint. Whom have you so dreaded and feared that you have been false to me, and have neither remembered me nor pondered this in your hearts? Is it not because I have long been silent that you do not fear me?"</a:t>
            </a:r>
            <a:endParaRPr lang="en-US" sz="4000" dirty="0">
              <a:solidFill>
                <a:srgbClr val="FF0000"/>
              </a:solidFill>
            </a:endParaRPr>
          </a:p>
        </p:txBody>
      </p:sp>
    </p:spTree>
    <p:extLst>
      <p:ext uri="{BB962C8B-B14F-4D97-AF65-F5344CB8AC3E}">
        <p14:creationId xmlns:p14="http://schemas.microsoft.com/office/powerpoint/2010/main" val="940856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709"/>
            <a:ext cx="8991600" cy="6986528"/>
          </a:xfrm>
          <a:prstGeom prst="rect">
            <a:avLst/>
          </a:prstGeom>
          <a:noFill/>
        </p:spPr>
        <p:txBody>
          <a:bodyPr wrap="square" rtlCol="0">
            <a:spAutoFit/>
          </a:bodyPr>
          <a:lstStyle/>
          <a:p>
            <a:r>
              <a:rPr lang="en-US" sz="3200" dirty="0" smtClean="0"/>
              <a:t>." Ezekiel is Grabbed By The Hair and Shown "Inside" The Temple Of God</a:t>
            </a:r>
          </a:p>
          <a:p>
            <a:r>
              <a:rPr lang="en-US" sz="3200" dirty="0" smtClean="0">
                <a:solidFill>
                  <a:srgbClr val="FF0000"/>
                </a:solidFill>
              </a:rPr>
              <a:t>Eze</a:t>
            </a:r>
            <a:r>
              <a:rPr lang="en-US" sz="3200" dirty="0" smtClean="0">
                <a:solidFill>
                  <a:srgbClr val="FF0000"/>
                </a:solidFill>
              </a:rPr>
              <a:t> 8:5-6 (NIV) ..."Son of man, look toward the north." So I looked, and in the entrance north of the gate of the altar I saw this idol of jealousy. And he said to me, "Son of man, do you see what they are doing--the utterly detestable things the house of Israel is doing here, things that will drive me far from my sanctuary? But you will see things that are even more detestable</a:t>
            </a:r>
          </a:p>
          <a:p>
            <a:r>
              <a:rPr lang="en-US" sz="3200" dirty="0" smtClean="0">
                <a:solidFill>
                  <a:srgbClr val="FF0000"/>
                </a:solidFill>
              </a:rPr>
              <a:t>Eze</a:t>
            </a:r>
            <a:r>
              <a:rPr lang="en-US" sz="3200" dirty="0" smtClean="0">
                <a:solidFill>
                  <a:srgbClr val="FF0000"/>
                </a:solidFill>
              </a:rPr>
              <a:t> 8:5:7-10 (NIV) Then he brought me to the entrance to the court. I looked, and I saw a hole in the wall. He said to me, "Son of man, now dig into the wall."  </a:t>
            </a:r>
            <a:endParaRPr lang="en-US" sz="3200" dirty="0">
              <a:solidFill>
                <a:srgbClr val="FF0000"/>
              </a:solidFill>
            </a:endParaRPr>
          </a:p>
        </p:txBody>
      </p:sp>
    </p:spTree>
    <p:extLst>
      <p:ext uri="{BB962C8B-B14F-4D97-AF65-F5344CB8AC3E}">
        <p14:creationId xmlns:p14="http://schemas.microsoft.com/office/powerpoint/2010/main" val="2956832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927"/>
            <a:ext cx="8686800" cy="6986528"/>
          </a:xfrm>
          <a:prstGeom prst="rect">
            <a:avLst/>
          </a:prstGeom>
          <a:noFill/>
        </p:spPr>
        <p:txBody>
          <a:bodyPr wrap="square" rtlCol="0">
            <a:spAutoFit/>
          </a:bodyPr>
          <a:lstStyle/>
          <a:p>
            <a:r>
              <a:rPr lang="en-US" sz="2800" dirty="0" smtClean="0">
                <a:solidFill>
                  <a:srgbClr val="FF0000"/>
                </a:solidFill>
              </a:rPr>
              <a:t>and see the wicked and detestable things they are doing here." So I went in and looked, and I saw portrayed all over the walls all kinds of crawling things and detestable animals and all the idols of the house of Israel.</a:t>
            </a:r>
          </a:p>
          <a:p>
            <a:r>
              <a:rPr lang="en-US" sz="2800" dirty="0" smtClean="0">
                <a:solidFill>
                  <a:srgbClr val="FF0000"/>
                </a:solidFill>
              </a:rPr>
              <a:t>Eze</a:t>
            </a:r>
            <a:r>
              <a:rPr lang="en-US" sz="2800" dirty="0" smtClean="0">
                <a:solidFill>
                  <a:srgbClr val="FF0000"/>
                </a:solidFill>
              </a:rPr>
              <a:t> 8:12,15 (NIV) He said to me, "Son of man, have you seen what the elders of the house of Israel are doing in the darkness, each at the shrine of his own idol? They say, 'The Lord does not see us...'" He said to me, "Do you see this, son of man? You will see things that are even more detestable than this."</a:t>
            </a:r>
            <a:r>
              <a:rPr lang="en-US" sz="2800" dirty="0" smtClean="0">
                <a:solidFill>
                  <a:srgbClr val="FF0000"/>
                </a:solidFill>
              </a:rPr>
              <a:t>Eze</a:t>
            </a:r>
            <a:r>
              <a:rPr lang="en-US" sz="2800" dirty="0" smtClean="0">
                <a:solidFill>
                  <a:srgbClr val="FF0000"/>
                </a:solidFill>
              </a:rPr>
              <a:t> 8:16-18 (NIV) He then brought me into the inner court of the house of the Lord, and there at the entrance to the temple, between the portico and the altar, were about twenty-five men. With their backs toward the temple of the Lord and their faces toward the east, they were bowing down to the sun in the east. He said to me, "Have you seen this, son of man?</a:t>
            </a:r>
          </a:p>
        </p:txBody>
      </p:sp>
    </p:spTree>
    <p:extLst>
      <p:ext uri="{BB962C8B-B14F-4D97-AF65-F5344CB8AC3E}">
        <p14:creationId xmlns:p14="http://schemas.microsoft.com/office/powerpoint/2010/main" val="660964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5693866"/>
          </a:xfrm>
          <a:prstGeom prst="rect">
            <a:avLst/>
          </a:prstGeom>
          <a:noFill/>
        </p:spPr>
        <p:txBody>
          <a:bodyPr wrap="square" rtlCol="0">
            <a:spAutoFit/>
          </a:bodyPr>
          <a:lstStyle/>
          <a:p>
            <a:r>
              <a:rPr lang="en-US" sz="2800" dirty="0" smtClean="0">
                <a:solidFill>
                  <a:srgbClr val="FF0000"/>
                </a:solidFill>
              </a:rPr>
              <a:t>Is it a trivial matter for the house of Judah to do the detestable things they are doing here?... Look at them putting the branch to their nose! [witchcraft] Therefore I will deal with them in anger; I will not look on them with pity or spare them. Although they shout in my ears, I will not listen to them."</a:t>
            </a:r>
          </a:p>
          <a:p>
            <a:r>
              <a:rPr lang="en-US" sz="2800" dirty="0" smtClean="0">
                <a:solidFill>
                  <a:srgbClr val="FF0000"/>
                </a:solidFill>
              </a:rPr>
              <a:t>Eze</a:t>
            </a:r>
            <a:r>
              <a:rPr lang="en-US" sz="2800" dirty="0" smtClean="0">
                <a:solidFill>
                  <a:srgbClr val="FF0000"/>
                </a:solidFill>
              </a:rPr>
              <a:t> 9:3-4 (NIV) Now the glory of the God of Israel went up from above the cherubim, where it had been, and moved to the threshold of the temple. Then the Lord called to the man clothed in linen who had the writing kit at his side and said to him, "Go throughout the city of Jerusalem and put a mark on the foreheads of those who grieve and lament over all the detestable things that are done in it."</a:t>
            </a:r>
            <a:endParaRPr lang="en-US" sz="2800" dirty="0">
              <a:solidFill>
                <a:srgbClr val="FF0000"/>
              </a:solidFill>
            </a:endParaRPr>
          </a:p>
        </p:txBody>
      </p:sp>
    </p:spTree>
    <p:extLst>
      <p:ext uri="{BB962C8B-B14F-4D97-AF65-F5344CB8AC3E}">
        <p14:creationId xmlns:p14="http://schemas.microsoft.com/office/powerpoint/2010/main" val="1120366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6001643"/>
          </a:xfrm>
          <a:prstGeom prst="rect">
            <a:avLst/>
          </a:prstGeom>
          <a:noFill/>
        </p:spPr>
        <p:txBody>
          <a:bodyPr wrap="square" rtlCol="0">
            <a:spAutoFit/>
          </a:bodyPr>
          <a:lstStyle/>
          <a:p>
            <a:r>
              <a:rPr lang="en-US" sz="3200" dirty="0" smtClean="0"/>
              <a:t>Would You Qualify For This "Mark" In God's "Temple" Today?</a:t>
            </a:r>
          </a:p>
          <a:p>
            <a:r>
              <a:rPr lang="en-US" sz="3200" dirty="0" smtClean="0">
                <a:solidFill>
                  <a:srgbClr val="FF0000"/>
                </a:solidFill>
              </a:rPr>
              <a:t>Eze</a:t>
            </a:r>
            <a:r>
              <a:rPr lang="en-US" sz="3200" dirty="0" smtClean="0">
                <a:solidFill>
                  <a:srgbClr val="FF0000"/>
                </a:solidFill>
              </a:rPr>
              <a:t> 9:5-7 (NIV) As I listened, he said to the others, "Follow him through the city and kill, without showing pity or compassion. Slaughter old men, young men and maidens, women and children, but do not touch anyone who has the mark. Begin at my sanctuary." So they began with the elders who were in front of the temple. Then he said to them, "Defile the temple and fill the courts with the slain. Go!" So they went out and began killing throughout the city.</a:t>
            </a:r>
            <a:endParaRPr lang="en-US" sz="3200" dirty="0">
              <a:solidFill>
                <a:srgbClr val="FF0000"/>
              </a:solidFill>
            </a:endParaRPr>
          </a:p>
        </p:txBody>
      </p:sp>
    </p:spTree>
    <p:extLst>
      <p:ext uri="{BB962C8B-B14F-4D97-AF65-F5344CB8AC3E}">
        <p14:creationId xmlns:p14="http://schemas.microsoft.com/office/powerpoint/2010/main" val="1785383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34400" cy="6555641"/>
          </a:xfrm>
          <a:prstGeom prst="rect">
            <a:avLst/>
          </a:prstGeom>
          <a:noFill/>
        </p:spPr>
        <p:txBody>
          <a:bodyPr wrap="square" rtlCol="0">
            <a:spAutoFit/>
          </a:bodyPr>
          <a:lstStyle/>
          <a:p>
            <a:r>
              <a:rPr lang="en-US" sz="4800" dirty="0" smtClean="0">
                <a:solidFill>
                  <a:srgbClr val="FF0000"/>
                </a:solidFill>
              </a:rPr>
              <a:t>2 </a:t>
            </a:r>
            <a:r>
              <a:rPr lang="en-US" sz="4800" dirty="0" smtClean="0">
                <a:solidFill>
                  <a:srgbClr val="FF0000"/>
                </a:solidFill>
              </a:rPr>
              <a:t>Cor</a:t>
            </a:r>
            <a:r>
              <a:rPr lang="en-US" sz="4800" dirty="0" smtClean="0">
                <a:solidFill>
                  <a:srgbClr val="FF0000"/>
                </a:solidFill>
              </a:rPr>
              <a:t> 6:16 (NIV) What agreement is there between the temple of God and idols? For we are the temple of the living God. As God has said: "I will live with them and walk among them, and I will be their God, and they will be my people.“</a:t>
            </a:r>
          </a:p>
          <a:p>
            <a:endParaRPr lang="en-US" sz="3600" dirty="0">
              <a:solidFill>
                <a:srgbClr val="FF0000"/>
              </a:solidFill>
            </a:endParaRPr>
          </a:p>
        </p:txBody>
      </p:sp>
    </p:spTree>
    <p:extLst>
      <p:ext uri="{BB962C8B-B14F-4D97-AF65-F5344CB8AC3E}">
        <p14:creationId xmlns:p14="http://schemas.microsoft.com/office/powerpoint/2010/main" val="4078985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6740307"/>
          </a:xfrm>
          <a:prstGeom prst="rect">
            <a:avLst/>
          </a:prstGeom>
          <a:noFill/>
        </p:spPr>
        <p:txBody>
          <a:bodyPr wrap="square" rtlCol="0">
            <a:spAutoFit/>
          </a:bodyPr>
          <a:lstStyle/>
          <a:p>
            <a:r>
              <a:rPr lang="en-US" sz="3600" dirty="0" smtClean="0"/>
              <a:t>Repent Or Perish--A Greater Judgment Is Coming</a:t>
            </a:r>
          </a:p>
          <a:p>
            <a:r>
              <a:rPr lang="en-US" sz="3600" dirty="0" smtClean="0"/>
              <a:t>A.W. </a:t>
            </a:r>
            <a:r>
              <a:rPr lang="en-US" sz="3600" dirty="0" smtClean="0"/>
              <a:t>Tozer</a:t>
            </a:r>
            <a:r>
              <a:rPr lang="en-US" sz="3600" dirty="0" smtClean="0"/>
              <a:t>:                                                                              "Grace will save a man... but it will not save him and his idol."</a:t>
            </a:r>
          </a:p>
          <a:p>
            <a:r>
              <a:rPr lang="en-US" sz="3600" dirty="0" smtClean="0">
                <a:solidFill>
                  <a:srgbClr val="FF0000"/>
                </a:solidFill>
              </a:rPr>
              <a:t>Jonah 2:8 ( ISV) “Jon 2:8  Those who cling to vain idols leave behind the gracious love that could have been theirs. </a:t>
            </a:r>
          </a:p>
          <a:p>
            <a:r>
              <a:rPr lang="en-US" sz="3600" dirty="0" smtClean="0">
                <a:solidFill>
                  <a:srgbClr val="FF0000"/>
                </a:solidFill>
              </a:rPr>
              <a:t>1 Pet 4:3 (NIV) For you have spent enough time in the past doing what pagans choose to do--living in debauchery, lust, drunkenness, orgies, carousing and detestable idolatry.</a:t>
            </a:r>
            <a:endParaRPr lang="en-US" sz="3600" dirty="0">
              <a:solidFill>
                <a:srgbClr val="FF0000"/>
              </a:solidFill>
            </a:endParaRPr>
          </a:p>
        </p:txBody>
      </p:sp>
    </p:spTree>
    <p:extLst>
      <p:ext uri="{BB962C8B-B14F-4D97-AF65-F5344CB8AC3E}">
        <p14:creationId xmlns:p14="http://schemas.microsoft.com/office/powerpoint/2010/main" val="4134564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0782"/>
            <a:ext cx="8991600" cy="6863417"/>
          </a:xfrm>
          <a:prstGeom prst="rect">
            <a:avLst/>
          </a:prstGeom>
          <a:noFill/>
        </p:spPr>
        <p:txBody>
          <a:bodyPr wrap="square" rtlCol="0">
            <a:spAutoFit/>
          </a:bodyPr>
          <a:lstStyle/>
          <a:p>
            <a:r>
              <a:rPr lang="en-US" sz="4400" dirty="0" smtClean="0">
                <a:solidFill>
                  <a:srgbClr val="FF0000"/>
                </a:solidFill>
              </a:rPr>
              <a:t>Jas 4:4  You people are not faithful to God! You should know that loving what the world has is the same as hating God. So anyone who wants to be friends with this evil world becomes God's enemy. </a:t>
            </a:r>
          </a:p>
          <a:p>
            <a:r>
              <a:rPr lang="en-US" sz="4400" dirty="0" smtClean="0">
                <a:solidFill>
                  <a:srgbClr val="FF0000"/>
                </a:solidFill>
              </a:rPr>
              <a:t>Jas 4:5  Do you think the Scriptures mean nothing? The Scriptures say, "The Spirit God made to live in us wants us only for himself.</a:t>
            </a:r>
            <a:endParaRPr lang="en-US" sz="4400" dirty="0">
              <a:solidFill>
                <a:srgbClr val="FF0000"/>
              </a:solidFill>
            </a:endParaRPr>
          </a:p>
        </p:txBody>
      </p:sp>
    </p:spTree>
    <p:extLst>
      <p:ext uri="{BB962C8B-B14F-4D97-AF65-F5344CB8AC3E}">
        <p14:creationId xmlns:p14="http://schemas.microsoft.com/office/powerpoint/2010/main" val="3573797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5632311"/>
          </a:xfrm>
          <a:prstGeom prst="rect">
            <a:avLst/>
          </a:prstGeom>
          <a:noFill/>
        </p:spPr>
        <p:txBody>
          <a:bodyPr wrap="square" rtlCol="0">
            <a:spAutoFit/>
          </a:bodyPr>
          <a:lstStyle/>
          <a:p>
            <a:r>
              <a:rPr lang="en-US" sz="3600" dirty="0" smtClean="0">
                <a:solidFill>
                  <a:srgbClr val="FF0000"/>
                </a:solidFill>
              </a:rPr>
              <a:t>Jas 4:7  Therefore submit yourselves to God. Resist the devil, and he will flee from you. </a:t>
            </a:r>
          </a:p>
          <a:p>
            <a:r>
              <a:rPr lang="en-US" sz="3600" dirty="0" smtClean="0">
                <a:solidFill>
                  <a:srgbClr val="FF0000"/>
                </a:solidFill>
              </a:rPr>
              <a:t>Jas 4:8  Draw near to God, and He will draw near to you. Cleanse your hands, sinners; and purify your hearts, double-minded ones. </a:t>
            </a:r>
          </a:p>
          <a:p>
            <a:r>
              <a:rPr lang="en-US" sz="3600" dirty="0" smtClean="0">
                <a:solidFill>
                  <a:srgbClr val="FF0000"/>
                </a:solidFill>
              </a:rPr>
              <a:t>Jas 4:9  Be afflicted, and mourn and weep. Let your laughter be turned to mourning and your joy to heaviness. </a:t>
            </a:r>
          </a:p>
          <a:p>
            <a:r>
              <a:rPr lang="en-US" sz="3600" dirty="0" smtClean="0">
                <a:solidFill>
                  <a:srgbClr val="FF0000"/>
                </a:solidFill>
              </a:rPr>
              <a:t>Jas 4:10  Be humbled before the Lord, and He will lift you up. </a:t>
            </a:r>
            <a:endParaRPr lang="en-US" sz="3600" dirty="0">
              <a:solidFill>
                <a:srgbClr val="FF0000"/>
              </a:solidFill>
            </a:endParaRPr>
          </a:p>
        </p:txBody>
      </p:sp>
    </p:spTree>
    <p:extLst>
      <p:ext uri="{BB962C8B-B14F-4D97-AF65-F5344CB8AC3E}">
        <p14:creationId xmlns:p14="http://schemas.microsoft.com/office/powerpoint/2010/main" val="3973248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8915400" cy="6863417"/>
          </a:xfrm>
          <a:prstGeom prst="rect">
            <a:avLst/>
          </a:prstGeom>
          <a:noFill/>
        </p:spPr>
        <p:txBody>
          <a:bodyPr wrap="square" rtlCol="0">
            <a:spAutoFit/>
          </a:bodyPr>
          <a:lstStyle/>
          <a:p>
            <a:r>
              <a:rPr lang="en-US" sz="4000" dirty="0" smtClean="0">
                <a:solidFill>
                  <a:srgbClr val="FF0000"/>
                </a:solidFill>
              </a:rPr>
              <a:t>1 </a:t>
            </a:r>
            <a:r>
              <a:rPr lang="en-US" sz="4000" dirty="0" smtClean="0">
                <a:solidFill>
                  <a:srgbClr val="FF0000"/>
                </a:solidFill>
              </a:rPr>
              <a:t>Cor</a:t>
            </a:r>
            <a:r>
              <a:rPr lang="en-US" sz="4000" dirty="0" smtClean="0">
                <a:solidFill>
                  <a:srgbClr val="FF0000"/>
                </a:solidFill>
              </a:rPr>
              <a:t> 10:14 (NIV) Therefore, my dear friends, flee from idolatry.</a:t>
            </a:r>
          </a:p>
          <a:p>
            <a:r>
              <a:rPr lang="en-US" sz="4000" dirty="0" smtClean="0"/>
              <a:t> OUR LORD IS AN EVER PRESENT HELP IN TIME OF NEED .WHEN WE REPENT AND TURN TO HIM HE CLEANSES.</a:t>
            </a:r>
          </a:p>
          <a:p>
            <a:r>
              <a:rPr lang="en-US" sz="4000" dirty="0" smtClean="0">
                <a:solidFill>
                  <a:srgbClr val="FF0000"/>
                </a:solidFill>
              </a:rPr>
              <a:t>Eze</a:t>
            </a:r>
            <a:r>
              <a:rPr lang="en-US" sz="4000" dirty="0" smtClean="0">
                <a:solidFill>
                  <a:srgbClr val="FF0000"/>
                </a:solidFill>
              </a:rPr>
              <a:t> 36:25 (NIV) "I will sprinkle clean water on you, and you will be clean; I will cleanse you from all your impurities and from all your idols."</a:t>
            </a:r>
          </a:p>
          <a:p>
            <a:r>
              <a:rPr lang="en-US" sz="4000" dirty="0" smtClean="0"/>
              <a:t> </a:t>
            </a:r>
          </a:p>
          <a:p>
            <a:endParaRPr lang="en-US" sz="4000" dirty="0"/>
          </a:p>
        </p:txBody>
      </p:sp>
    </p:spTree>
    <p:extLst>
      <p:ext uri="{BB962C8B-B14F-4D97-AF65-F5344CB8AC3E}">
        <p14:creationId xmlns:p14="http://schemas.microsoft.com/office/powerpoint/2010/main" val="4143252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534400" cy="6001643"/>
          </a:xfrm>
          <a:prstGeom prst="rect">
            <a:avLst/>
          </a:prstGeom>
          <a:noFill/>
        </p:spPr>
        <p:txBody>
          <a:bodyPr wrap="square" rtlCol="0">
            <a:spAutoFit/>
          </a:bodyPr>
          <a:lstStyle/>
          <a:p>
            <a:r>
              <a:rPr lang="en-US" sz="4800" dirty="0" smtClean="0">
                <a:solidFill>
                  <a:srgbClr val="FF0000"/>
                </a:solidFill>
              </a:rPr>
              <a:t>Eze</a:t>
            </a:r>
            <a:r>
              <a:rPr lang="en-US" sz="4800" dirty="0" smtClean="0">
                <a:solidFill>
                  <a:srgbClr val="FF0000"/>
                </a:solidFill>
              </a:rPr>
              <a:t> 37:23 (NIV) "They will no longer defile themselves with their idols and vile images or with any of their offenses, for I will save them from all their sinful backsliding, and I will cleanse them. They will be my people, and I will be their God."</a:t>
            </a:r>
            <a:endParaRPr lang="en-US" sz="4800" dirty="0">
              <a:solidFill>
                <a:srgbClr val="FF0000"/>
              </a:solidFill>
            </a:endParaRPr>
          </a:p>
        </p:txBody>
      </p:sp>
    </p:spTree>
    <p:extLst>
      <p:ext uri="{BB962C8B-B14F-4D97-AF65-F5344CB8AC3E}">
        <p14:creationId xmlns:p14="http://schemas.microsoft.com/office/powerpoint/2010/main" val="367471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915400" cy="6740307"/>
          </a:xfrm>
          <a:prstGeom prst="rect">
            <a:avLst/>
          </a:prstGeom>
          <a:noFill/>
        </p:spPr>
        <p:txBody>
          <a:bodyPr wrap="square" rtlCol="0">
            <a:spAutoFit/>
          </a:bodyPr>
          <a:lstStyle/>
          <a:p>
            <a:r>
              <a:rPr lang="en-US" sz="2400" dirty="0" smtClean="0"/>
              <a:t>REPENTANCE</a:t>
            </a:r>
          </a:p>
          <a:p>
            <a:r>
              <a:rPr lang="en-US" sz="2400" dirty="0" smtClean="0"/>
              <a:t>In the name of </a:t>
            </a:r>
            <a:r>
              <a:rPr lang="en-US" sz="2400" dirty="0" smtClean="0"/>
              <a:t>Yahshua</a:t>
            </a:r>
            <a:r>
              <a:rPr lang="en-US" sz="2400" dirty="0" smtClean="0"/>
              <a:t>  (JESUS)Messiah the Nazarene I repent for all generational idolatry.  </a:t>
            </a:r>
          </a:p>
          <a:p>
            <a:endParaRPr lang="en-US" sz="2400" dirty="0" smtClean="0"/>
          </a:p>
          <a:p>
            <a:r>
              <a:rPr lang="en-US" sz="2400" dirty="0" smtClean="0"/>
              <a:t>I repent for all personal and generational rebellion, stubbornness and disobedience that have contributed to any witchcraft in my life and in my generational line.</a:t>
            </a:r>
          </a:p>
          <a:p>
            <a:endParaRPr lang="en-US" sz="2400" dirty="0" smtClean="0"/>
          </a:p>
          <a:p>
            <a:r>
              <a:rPr lang="en-US" sz="2400" dirty="0" smtClean="0"/>
              <a:t>I repent for all envy and jealousy of minds, physical bodies and personalities of others.</a:t>
            </a:r>
          </a:p>
          <a:p>
            <a:endParaRPr lang="en-US" sz="2400" dirty="0" smtClean="0"/>
          </a:p>
          <a:p>
            <a:r>
              <a:rPr lang="en-US" sz="2400" dirty="0" smtClean="0"/>
              <a:t>I repent for any worship of myself and any need of personal recognition.</a:t>
            </a:r>
          </a:p>
          <a:p>
            <a:endParaRPr lang="en-US" sz="2400" dirty="0" smtClean="0"/>
          </a:p>
          <a:p>
            <a:r>
              <a:rPr lang="en-US" sz="2400" dirty="0" smtClean="0"/>
              <a:t>I repent for all envy and jealousy of the spiritual </a:t>
            </a:r>
            <a:r>
              <a:rPr lang="en-US" sz="2400" dirty="0" smtClean="0"/>
              <a:t>giftings</a:t>
            </a:r>
            <a:r>
              <a:rPr lang="en-US" sz="2400" dirty="0" smtClean="0"/>
              <a:t> and capacities of others.</a:t>
            </a:r>
          </a:p>
          <a:p>
            <a:endParaRPr lang="en-US" sz="2400" dirty="0" smtClean="0"/>
          </a:p>
          <a:p>
            <a:r>
              <a:rPr lang="en-US" sz="2400" dirty="0" smtClean="0"/>
              <a:t> </a:t>
            </a:r>
            <a:endParaRPr lang="en-US" sz="2400" dirty="0"/>
          </a:p>
        </p:txBody>
      </p:sp>
    </p:spTree>
    <p:extLst>
      <p:ext uri="{BB962C8B-B14F-4D97-AF65-F5344CB8AC3E}">
        <p14:creationId xmlns:p14="http://schemas.microsoft.com/office/powerpoint/2010/main" val="2673896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686800" cy="7417415"/>
          </a:xfrm>
          <a:prstGeom prst="rect">
            <a:avLst/>
          </a:prstGeom>
          <a:noFill/>
        </p:spPr>
        <p:txBody>
          <a:bodyPr wrap="square" rtlCol="0">
            <a:spAutoFit/>
          </a:bodyPr>
          <a:lstStyle/>
          <a:p>
            <a:r>
              <a:rPr lang="en-US" sz="2800" dirty="0" smtClean="0"/>
              <a:t>I repent for myself and for those in my generational line who did not guard the gates of the spiritual and physical senses.</a:t>
            </a:r>
          </a:p>
          <a:p>
            <a:r>
              <a:rPr lang="en-US" sz="2800" dirty="0" smtClean="0"/>
              <a:t>I repent for choosing my will above the will of the Almighty One.</a:t>
            </a:r>
          </a:p>
          <a:p>
            <a:r>
              <a:rPr lang="en-US" sz="2800" dirty="0" smtClean="0"/>
              <a:t>CHOICES</a:t>
            </a:r>
          </a:p>
          <a:p>
            <a:r>
              <a:rPr lang="en-US" sz="2800" dirty="0" smtClean="0"/>
              <a:t>                                                                                                                         I choose to owe no one anything, but to love.</a:t>
            </a:r>
          </a:p>
          <a:p>
            <a:endParaRPr lang="en-US" sz="2800" dirty="0" smtClean="0"/>
          </a:p>
          <a:p>
            <a:r>
              <a:rPr lang="en-US" sz="2800" dirty="0" smtClean="0"/>
              <a:t>I choose to cast off the work of darkness and to put on the armor of Light, the Messiah </a:t>
            </a:r>
            <a:r>
              <a:rPr lang="en-US" sz="2800" dirty="0" smtClean="0"/>
              <a:t>Yahshua</a:t>
            </a:r>
            <a:r>
              <a:rPr lang="en-US" sz="2800" dirty="0" smtClean="0"/>
              <a:t> (Jesus Christ), and to make no provision for the flesh, to fulfill its lust.</a:t>
            </a:r>
          </a:p>
          <a:p>
            <a:endParaRPr lang="en-US" sz="2800" dirty="0" smtClean="0"/>
          </a:p>
          <a:p>
            <a:r>
              <a:rPr lang="en-US" sz="2800" dirty="0" smtClean="0"/>
              <a:t>I choose to walk only according to the grace and anointing Yahweh has given to me.</a:t>
            </a:r>
          </a:p>
          <a:p>
            <a:endParaRPr lang="en-US" sz="2800" dirty="0" smtClean="0"/>
          </a:p>
          <a:p>
            <a:r>
              <a:rPr lang="en-US" sz="2800" dirty="0" smtClean="0"/>
              <a:t> </a:t>
            </a:r>
            <a:endParaRPr lang="en-US" sz="2800" dirty="0"/>
          </a:p>
        </p:txBody>
      </p:sp>
    </p:spTree>
    <p:extLst>
      <p:ext uri="{BB962C8B-B14F-4D97-AF65-F5344CB8AC3E}">
        <p14:creationId xmlns:p14="http://schemas.microsoft.com/office/powerpoint/2010/main" val="1249388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6001643"/>
          </a:xfrm>
          <a:prstGeom prst="rect">
            <a:avLst/>
          </a:prstGeom>
          <a:noFill/>
        </p:spPr>
        <p:txBody>
          <a:bodyPr wrap="square" rtlCol="0">
            <a:spAutoFit/>
          </a:bodyPr>
          <a:lstStyle/>
          <a:p>
            <a:r>
              <a:rPr lang="en-US" sz="3200" dirty="0" smtClean="0"/>
              <a:t>I choose to walk in unity with my brothers and sisters in Yahweh.</a:t>
            </a:r>
          </a:p>
          <a:p>
            <a:endParaRPr lang="en-US" sz="3200" dirty="0" smtClean="0"/>
          </a:p>
          <a:p>
            <a:r>
              <a:rPr lang="en-US" sz="3200" dirty="0" smtClean="0"/>
              <a:t>I choose to follow Messiah, living a life of love, preferring others above myself.</a:t>
            </a:r>
          </a:p>
          <a:p>
            <a:endParaRPr lang="en-US" sz="3200" dirty="0" smtClean="0"/>
          </a:p>
          <a:p>
            <a:r>
              <a:rPr lang="en-US" sz="3200" dirty="0" smtClean="0"/>
              <a:t>I choose to yield and surrender my personal rights so that I might serve the Almighty Yahweh wholeheartedly.</a:t>
            </a:r>
          </a:p>
          <a:p>
            <a:endParaRPr lang="en-US" sz="3200" dirty="0" smtClean="0"/>
          </a:p>
          <a:p>
            <a:r>
              <a:rPr lang="en-US" sz="3200" dirty="0" smtClean="0"/>
              <a:t>I choose to be devoted to one another in brotherly love and to honor one another above myself. </a:t>
            </a:r>
            <a:endParaRPr lang="en-US" sz="3200" dirty="0"/>
          </a:p>
        </p:txBody>
      </p:sp>
    </p:spTree>
    <p:extLst>
      <p:ext uri="{BB962C8B-B14F-4D97-AF65-F5344CB8AC3E}">
        <p14:creationId xmlns:p14="http://schemas.microsoft.com/office/powerpoint/2010/main" val="10319887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839200" cy="6186309"/>
          </a:xfrm>
          <a:prstGeom prst="rect">
            <a:avLst/>
          </a:prstGeom>
          <a:noFill/>
        </p:spPr>
        <p:txBody>
          <a:bodyPr wrap="square" rtlCol="0">
            <a:spAutoFit/>
          </a:bodyPr>
          <a:lstStyle/>
          <a:p>
            <a:r>
              <a:rPr lang="en-US" dirty="0" smtClean="0"/>
              <a:t>PROMISES  :  BY  YOUR  GRACE LORD  </a:t>
            </a:r>
          </a:p>
          <a:p>
            <a:endParaRPr lang="en-US" dirty="0" smtClean="0"/>
          </a:p>
          <a:p>
            <a:r>
              <a:rPr lang="en-US" dirty="0" smtClean="0"/>
              <a:t>I will never be lacking in zeal, but will keep my spiritual fervor, serving Yahweh. </a:t>
            </a:r>
          </a:p>
          <a:p>
            <a:endParaRPr lang="en-US" dirty="0" smtClean="0"/>
          </a:p>
          <a:p>
            <a:r>
              <a:rPr lang="en-US" dirty="0" smtClean="0"/>
              <a:t>I will be joyful in hope, patient in affliction, faithful in prayer. </a:t>
            </a:r>
          </a:p>
          <a:p>
            <a:endParaRPr lang="en-US" dirty="0" smtClean="0"/>
          </a:p>
          <a:p>
            <a:r>
              <a:rPr lang="en-US" dirty="0" smtClean="0"/>
              <a:t>I will share with Yahweh’s people who are in need.  </a:t>
            </a:r>
          </a:p>
          <a:p>
            <a:endParaRPr lang="en-US" dirty="0" smtClean="0"/>
          </a:p>
          <a:p>
            <a:r>
              <a:rPr lang="en-US" dirty="0" smtClean="0"/>
              <a:t>I will practice hospitality. </a:t>
            </a:r>
          </a:p>
          <a:p>
            <a:endParaRPr lang="en-US" dirty="0" smtClean="0"/>
          </a:p>
          <a:p>
            <a:r>
              <a:rPr lang="en-US" dirty="0" smtClean="0"/>
              <a:t>I will bless those who persecute.  </a:t>
            </a:r>
          </a:p>
          <a:p>
            <a:endParaRPr lang="en-US" dirty="0" smtClean="0"/>
          </a:p>
          <a:p>
            <a:r>
              <a:rPr lang="en-US" dirty="0" smtClean="0"/>
              <a:t>I will rejoice with those who rejoice and will mourn with those who mourn. </a:t>
            </a:r>
          </a:p>
          <a:p>
            <a:endParaRPr lang="en-US" dirty="0" smtClean="0"/>
          </a:p>
          <a:p>
            <a:r>
              <a:rPr lang="en-US" dirty="0" smtClean="0"/>
              <a:t>I will live in harmony with other believers.  I will not be proud, but I will associate with people of low position.</a:t>
            </a:r>
          </a:p>
          <a:p>
            <a:endParaRPr lang="en-US" dirty="0" smtClean="0"/>
          </a:p>
          <a:p>
            <a:r>
              <a:rPr lang="en-US" dirty="0" smtClean="0"/>
              <a:t>I will not be conceited.  I will not repay evil for evil.</a:t>
            </a:r>
          </a:p>
          <a:p>
            <a:endParaRPr lang="en-US" dirty="0" smtClean="0"/>
          </a:p>
          <a:p>
            <a:r>
              <a:rPr lang="en-US" dirty="0" smtClean="0"/>
              <a:t>I will have regard for the good things in sight of all men. I will live at peace with everyone. </a:t>
            </a:r>
          </a:p>
          <a:p>
            <a:endParaRPr lang="en-US" dirty="0" smtClean="0"/>
          </a:p>
          <a:p>
            <a:r>
              <a:rPr lang="en-US" dirty="0" smtClean="0"/>
              <a:t>I will not take revenge on others.</a:t>
            </a:r>
            <a:endParaRPr lang="en-US" dirty="0"/>
          </a:p>
        </p:txBody>
      </p:sp>
    </p:spTree>
    <p:extLst>
      <p:ext uri="{BB962C8B-B14F-4D97-AF65-F5344CB8AC3E}">
        <p14:creationId xmlns:p14="http://schemas.microsoft.com/office/powerpoint/2010/main" val="2158759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839200" cy="7817525"/>
          </a:xfrm>
          <a:prstGeom prst="rect">
            <a:avLst/>
          </a:prstGeom>
          <a:noFill/>
        </p:spPr>
        <p:txBody>
          <a:bodyPr wrap="square" rtlCol="0">
            <a:spAutoFit/>
          </a:bodyPr>
          <a:lstStyle/>
          <a:p>
            <a:r>
              <a:rPr lang="en-US" sz="3200" dirty="0" smtClean="0"/>
              <a:t> In JESUS  name I command all ungodly spiritual beings and devices that have been empowered by my idolatry, rebellion, and jealousy, and the idolatry, rebellion and jealousy of my ancestors?</a:t>
            </a:r>
          </a:p>
          <a:p>
            <a:endParaRPr lang="en-US" dirty="0" smtClean="0"/>
          </a:p>
          <a:p>
            <a:r>
              <a:rPr lang="en-US" sz="3200" dirty="0" smtClean="0"/>
              <a:t> In JESUS name I disconnect myself from any evil network and I break all ungodly ties between the abode of the enemy ,other human beings and myself?</a:t>
            </a:r>
          </a:p>
          <a:p>
            <a:endParaRPr lang="en-US" sz="3200" dirty="0" smtClean="0"/>
          </a:p>
          <a:p>
            <a:r>
              <a:rPr lang="en-US" sz="3200" dirty="0" smtClean="0"/>
              <a:t> Lord Yahweh </a:t>
            </a:r>
            <a:r>
              <a:rPr lang="en-US" sz="3200" dirty="0" smtClean="0"/>
              <a:t>Elohim</a:t>
            </a:r>
            <a:r>
              <a:rPr lang="en-US" sz="3200" dirty="0" smtClean="0"/>
              <a:t>, I ask you to remove the generational tree of the knowledge of good and evil In JESUS name</a:t>
            </a:r>
          </a:p>
          <a:p>
            <a:endParaRPr lang="en-US" sz="3200" dirty="0" smtClean="0"/>
          </a:p>
          <a:p>
            <a:r>
              <a:rPr lang="en-US" sz="3200" dirty="0" smtClean="0"/>
              <a:t> </a:t>
            </a:r>
          </a:p>
          <a:p>
            <a:endParaRPr lang="en-US" dirty="0" smtClean="0"/>
          </a:p>
          <a:p>
            <a:r>
              <a:rPr lang="en-US" dirty="0" smtClean="0"/>
              <a:t> </a:t>
            </a:r>
            <a:endParaRPr lang="en-US" dirty="0"/>
          </a:p>
        </p:txBody>
      </p:sp>
    </p:spTree>
    <p:extLst>
      <p:ext uri="{BB962C8B-B14F-4D97-AF65-F5344CB8AC3E}">
        <p14:creationId xmlns:p14="http://schemas.microsoft.com/office/powerpoint/2010/main" val="3017069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7109639"/>
          </a:xfrm>
          <a:prstGeom prst="rect">
            <a:avLst/>
          </a:prstGeom>
          <a:noFill/>
        </p:spPr>
        <p:txBody>
          <a:bodyPr wrap="square" rtlCol="0">
            <a:spAutoFit/>
          </a:bodyPr>
          <a:lstStyle/>
          <a:p>
            <a:r>
              <a:rPr lang="en-US" sz="4000" dirty="0" smtClean="0"/>
              <a:t>O Yahweh in Jesus name I break the cords of death that have entangled me, the torrents of destruction that try to overwhelm me, the cords of </a:t>
            </a:r>
            <a:r>
              <a:rPr lang="en-US" sz="4000" dirty="0" smtClean="0"/>
              <a:t>sheol</a:t>
            </a:r>
            <a:r>
              <a:rPr lang="en-US" sz="4000" dirty="0" smtClean="0"/>
              <a:t> that have  coiled around me, and the snares of death that have  confronted me?</a:t>
            </a:r>
          </a:p>
          <a:p>
            <a:r>
              <a:rPr lang="en-US" sz="4000" dirty="0" smtClean="0"/>
              <a:t>I am in agreement with the minister of Yahweh God that evil spirits have to leave me now in Jesus Name.</a:t>
            </a:r>
          </a:p>
          <a:p>
            <a:r>
              <a:rPr lang="en-US" sz="4000" dirty="0" smtClean="0">
                <a:solidFill>
                  <a:srgbClr val="FF0000"/>
                </a:solidFill>
              </a:rPr>
              <a:t>Deliverance</a:t>
            </a:r>
          </a:p>
          <a:p>
            <a:r>
              <a:rPr lang="en-US" sz="2800" dirty="0" smtClean="0"/>
              <a:t>  </a:t>
            </a:r>
            <a:endParaRPr lang="en-US" sz="2800" dirty="0"/>
          </a:p>
          <a:p>
            <a:r>
              <a:rPr lang="en-US" sz="2800" dirty="0" smtClean="0"/>
              <a:t> </a:t>
            </a:r>
            <a:endParaRPr lang="en-US" sz="2800" dirty="0"/>
          </a:p>
        </p:txBody>
      </p:sp>
    </p:spTree>
    <p:extLst>
      <p:ext uri="{BB962C8B-B14F-4D97-AF65-F5344CB8AC3E}">
        <p14:creationId xmlns:p14="http://schemas.microsoft.com/office/powerpoint/2010/main" val="8847164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763000" cy="6740307"/>
          </a:xfrm>
          <a:prstGeom prst="rect">
            <a:avLst/>
          </a:prstGeom>
          <a:noFill/>
        </p:spPr>
        <p:txBody>
          <a:bodyPr wrap="square" rtlCol="0">
            <a:spAutoFit/>
          </a:bodyPr>
          <a:lstStyle/>
          <a:p>
            <a:r>
              <a:rPr lang="en-US" sz="3600" dirty="0" smtClean="0"/>
              <a:t>Prayer of Consecration:</a:t>
            </a:r>
          </a:p>
          <a:p>
            <a:r>
              <a:rPr lang="en-US" sz="3600" dirty="0" smtClean="0"/>
              <a:t>Lord  Father </a:t>
            </a:r>
            <a:r>
              <a:rPr lang="en-US" sz="3600" dirty="0" err="1" smtClean="0"/>
              <a:t>Yahweh.I</a:t>
            </a:r>
            <a:r>
              <a:rPr lang="en-US" sz="3600" dirty="0" smtClean="0"/>
              <a:t> surrender my whole life to You. I give you all that pertains to </a:t>
            </a:r>
            <a:r>
              <a:rPr lang="en-US" sz="3600" dirty="0" err="1" smtClean="0"/>
              <a:t>me.My</a:t>
            </a:r>
            <a:r>
              <a:rPr lang="en-US" sz="3600" dirty="0" smtClean="0"/>
              <a:t> family, finances, home ,property  vehicles ,ministry, friends , church ,pastor ,teachers and opinions. I ask you to consecrate my life for holy living in Jesus name. I ask you to teach me how to walk in order and balance and to learn to simply agree with you in all things. I confess Jesus is Lord of all .I thank you in advance for your help in Jesus </a:t>
            </a:r>
            <a:r>
              <a:rPr lang="en-US" sz="3600" dirty="0" err="1" smtClean="0"/>
              <a:t>name.Amen</a:t>
            </a:r>
            <a:r>
              <a:rPr lang="en-US" sz="3600" dirty="0" smtClean="0"/>
              <a:t> </a:t>
            </a:r>
            <a:endParaRPr lang="en-US" sz="3600" dirty="0"/>
          </a:p>
        </p:txBody>
      </p:sp>
    </p:spTree>
    <p:extLst>
      <p:ext uri="{BB962C8B-B14F-4D97-AF65-F5344CB8AC3E}">
        <p14:creationId xmlns:p14="http://schemas.microsoft.com/office/powerpoint/2010/main" val="2784478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638"/>
            <a:ext cx="9144000" cy="646331"/>
          </a:xfrm>
          <a:prstGeom prst="rect">
            <a:avLst/>
          </a:prstGeom>
        </p:spPr>
        <p:txBody>
          <a:bodyPr wrap="square">
            <a:spAutoFit/>
          </a:bodyPr>
          <a:lstStyle/>
          <a:p>
            <a:r>
              <a:rPr lang="en-US" sz="3600" dirty="0" smtClean="0"/>
              <a:t> </a:t>
            </a:r>
            <a:endParaRPr lang="en-US" sz="3600" dirty="0"/>
          </a:p>
        </p:txBody>
      </p:sp>
      <p:sp>
        <p:nvSpPr>
          <p:cNvPr id="3" name="Rectangle 2"/>
          <p:cNvSpPr/>
          <p:nvPr/>
        </p:nvSpPr>
        <p:spPr>
          <a:xfrm>
            <a:off x="0" y="152400"/>
            <a:ext cx="9143999" cy="4401205"/>
          </a:xfrm>
          <a:prstGeom prst="rect">
            <a:avLst/>
          </a:prstGeom>
        </p:spPr>
        <p:txBody>
          <a:bodyPr wrap="square">
            <a:spAutoFit/>
          </a:bodyPr>
          <a:lstStyle/>
          <a:p>
            <a:r>
              <a:rPr lang="en-US" sz="4000" dirty="0" smtClean="0">
                <a:solidFill>
                  <a:srgbClr val="FF0000"/>
                </a:solidFill>
              </a:rPr>
              <a:t>Deut</a:t>
            </a:r>
            <a:r>
              <a:rPr lang="en-US" sz="4000" dirty="0" smtClean="0">
                <a:solidFill>
                  <a:srgbClr val="FF0000"/>
                </a:solidFill>
              </a:rPr>
              <a:t> 29:18 (NIV) Make sure there is no man or woman, clan or tribe among you today whose heart turns away from the Lord our God to go and worship the gods of those nations; make sure there is no root among you that </a:t>
            </a:r>
            <a:r>
              <a:rPr lang="en-US" sz="4000" dirty="0" smtClean="0"/>
              <a:t>produces such bitter poison.</a:t>
            </a:r>
            <a:endParaRPr lang="en-US" sz="4000" dirty="0"/>
          </a:p>
        </p:txBody>
      </p:sp>
    </p:spTree>
    <p:extLst>
      <p:ext uri="{BB962C8B-B14F-4D97-AF65-F5344CB8AC3E}">
        <p14:creationId xmlns:p14="http://schemas.microsoft.com/office/powerpoint/2010/main" val="2959691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828" y="762000"/>
            <a:ext cx="262293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00494"/>
            <a:ext cx="2816764" cy="407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3124199" cy="4713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5029200"/>
            <a:ext cx="8382000" cy="1200329"/>
          </a:xfrm>
          <a:prstGeom prst="rect">
            <a:avLst/>
          </a:prstGeom>
          <a:noFill/>
        </p:spPr>
        <p:txBody>
          <a:bodyPr wrap="square" rtlCol="0">
            <a:spAutoFit/>
          </a:bodyPr>
          <a:lstStyle/>
          <a:p>
            <a:r>
              <a:rPr lang="en-US" sz="2400" dirty="0" smtClean="0"/>
              <a:t>ODIN                                      FRIGG                                                  THOR</a:t>
            </a:r>
          </a:p>
          <a:p>
            <a:endParaRPr lang="en-US" sz="2400" dirty="0"/>
          </a:p>
          <a:p>
            <a:r>
              <a:rPr lang="en-US" sz="2400" dirty="0" smtClean="0"/>
              <a:t>NORDIC   GOD’S  EVOLVED FROM GERMANIC  RELIGION</a:t>
            </a:r>
            <a:endParaRPr lang="en-US" sz="2400" dirty="0"/>
          </a:p>
        </p:txBody>
      </p:sp>
    </p:spTree>
    <p:extLst>
      <p:ext uri="{BB962C8B-B14F-4D97-AF65-F5344CB8AC3E}">
        <p14:creationId xmlns:p14="http://schemas.microsoft.com/office/powerpoint/2010/main" val="1064485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211639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00"/>
            <a:ext cx="20764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818" y="311727"/>
            <a:ext cx="215741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4419600"/>
            <a:ext cx="8080231" cy="1107996"/>
          </a:xfrm>
          <a:prstGeom prst="rect">
            <a:avLst/>
          </a:prstGeom>
          <a:noFill/>
        </p:spPr>
        <p:txBody>
          <a:bodyPr wrap="square" rtlCol="0">
            <a:spAutoFit/>
          </a:bodyPr>
          <a:lstStyle/>
          <a:p>
            <a:r>
              <a:rPr lang="en-US" sz="6600" dirty="0" smtClean="0"/>
              <a:t>CELTIC  GOD’S</a:t>
            </a:r>
            <a:endParaRPr lang="en-US" sz="6600" dirty="0"/>
          </a:p>
        </p:txBody>
      </p:sp>
    </p:spTree>
    <p:extLst>
      <p:ext uri="{BB962C8B-B14F-4D97-AF65-F5344CB8AC3E}">
        <p14:creationId xmlns:p14="http://schemas.microsoft.com/office/powerpoint/2010/main" val="2730678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067800" cy="5078313"/>
          </a:xfrm>
          <a:prstGeom prst="rect">
            <a:avLst/>
          </a:prstGeom>
          <a:noFill/>
        </p:spPr>
        <p:txBody>
          <a:bodyPr wrap="square" rtlCol="0">
            <a:spAutoFit/>
          </a:bodyPr>
          <a:lstStyle/>
          <a:p>
            <a:r>
              <a:rPr lang="en-US" sz="5400" dirty="0" smtClean="0"/>
              <a:t>       Examples of Idolatry</a:t>
            </a:r>
          </a:p>
          <a:p>
            <a:r>
              <a:rPr lang="en-US" sz="5400" dirty="0" smtClean="0"/>
              <a:t>False Gods: Doctrines of Demons</a:t>
            </a:r>
          </a:p>
          <a:p>
            <a:r>
              <a:rPr lang="en-US" sz="5400" dirty="0" smtClean="0"/>
              <a:t>Brahma      Vishnu      Shiva</a:t>
            </a:r>
          </a:p>
          <a:p>
            <a:endParaRPr lang="en-US" sz="5400" dirty="0" smtClean="0"/>
          </a:p>
          <a:p>
            <a:endParaRPr lang="en-US" sz="5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81030"/>
            <a:ext cx="1714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081030"/>
            <a:ext cx="1714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7509" y="4060248"/>
            <a:ext cx="1714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720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28600"/>
            <a:ext cx="28575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35527"/>
            <a:ext cx="26193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35527"/>
            <a:ext cx="18669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415146"/>
            <a:ext cx="21145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449782"/>
            <a:ext cx="21431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449782"/>
            <a:ext cx="27146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318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2794</Words>
  <Application>Microsoft Office PowerPoint</Application>
  <PresentationFormat>On-screen Show (4:3)</PresentationFormat>
  <Paragraphs>157</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dc:creator>
  <cp:lastModifiedBy>ian</cp:lastModifiedBy>
  <cp:revision>25</cp:revision>
  <dcterms:created xsi:type="dcterms:W3CDTF">2013-10-26T16:16:52Z</dcterms:created>
  <dcterms:modified xsi:type="dcterms:W3CDTF">2013-10-26T20:54:24Z</dcterms:modified>
</cp:coreProperties>
</file>