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1"/>
  </p:notesMasterIdLst>
  <p:sldIdLst>
    <p:sldId id="256" r:id="rId2"/>
    <p:sldId id="257" r:id="rId3"/>
    <p:sldId id="258" r:id="rId4"/>
    <p:sldId id="259" r:id="rId5"/>
    <p:sldId id="260" r:id="rId6"/>
    <p:sldId id="261" r:id="rId7"/>
    <p:sldId id="262" r:id="rId8"/>
    <p:sldId id="263" r:id="rId9"/>
    <p:sldId id="264" r:id="rId10"/>
    <p:sldId id="267" r:id="rId11"/>
    <p:sldId id="269" r:id="rId12"/>
    <p:sldId id="268" r:id="rId13"/>
    <p:sldId id="265" r:id="rId14"/>
    <p:sldId id="270" r:id="rId15"/>
    <p:sldId id="271" r:id="rId16"/>
    <p:sldId id="266" r:id="rId17"/>
    <p:sldId id="273" r:id="rId18"/>
    <p:sldId id="274" r:id="rId19"/>
    <p:sldId id="272" r:id="rId20"/>
    <p:sldId id="293" r:id="rId21"/>
    <p:sldId id="295" r:id="rId22"/>
    <p:sldId id="296" r:id="rId23"/>
    <p:sldId id="297" r:id="rId24"/>
    <p:sldId id="362" r:id="rId25"/>
    <p:sldId id="360" r:id="rId26"/>
    <p:sldId id="361" r:id="rId27"/>
    <p:sldId id="363" r:id="rId28"/>
    <p:sldId id="294" r:id="rId29"/>
    <p:sldId id="298" r:id="rId30"/>
    <p:sldId id="299" r:id="rId31"/>
    <p:sldId id="300" r:id="rId32"/>
    <p:sldId id="276" r:id="rId33"/>
    <p:sldId id="275" r:id="rId34"/>
    <p:sldId id="277" r:id="rId35"/>
    <p:sldId id="278" r:id="rId36"/>
    <p:sldId id="280" r:id="rId37"/>
    <p:sldId id="279" r:id="rId38"/>
    <p:sldId id="281" r:id="rId39"/>
    <p:sldId id="282" r:id="rId40"/>
    <p:sldId id="284" r:id="rId41"/>
    <p:sldId id="283" r:id="rId42"/>
    <p:sldId id="285" r:id="rId43"/>
    <p:sldId id="286" r:id="rId44"/>
    <p:sldId id="287" r:id="rId45"/>
    <p:sldId id="289" r:id="rId46"/>
    <p:sldId id="290" r:id="rId47"/>
    <p:sldId id="291" r:id="rId48"/>
    <p:sldId id="292" r:id="rId49"/>
    <p:sldId id="302" r:id="rId50"/>
    <p:sldId id="375" r:id="rId51"/>
    <p:sldId id="288" r:id="rId52"/>
    <p:sldId id="303" r:id="rId53"/>
    <p:sldId id="374" r:id="rId54"/>
    <p:sldId id="372" r:id="rId55"/>
    <p:sldId id="373" r:id="rId56"/>
    <p:sldId id="304" r:id="rId57"/>
    <p:sldId id="371" r:id="rId58"/>
    <p:sldId id="301" r:id="rId59"/>
    <p:sldId id="305" r:id="rId60"/>
    <p:sldId id="307" r:id="rId61"/>
    <p:sldId id="306" r:id="rId62"/>
    <p:sldId id="370" r:id="rId63"/>
    <p:sldId id="308" r:id="rId64"/>
    <p:sldId id="369" r:id="rId65"/>
    <p:sldId id="309" r:id="rId66"/>
    <p:sldId id="368" r:id="rId67"/>
    <p:sldId id="310" r:id="rId68"/>
    <p:sldId id="311" r:id="rId69"/>
    <p:sldId id="312" r:id="rId70"/>
    <p:sldId id="367" r:id="rId71"/>
    <p:sldId id="313" r:id="rId72"/>
    <p:sldId id="366" r:id="rId73"/>
    <p:sldId id="314" r:id="rId74"/>
    <p:sldId id="337" r:id="rId75"/>
    <p:sldId id="338" r:id="rId76"/>
    <p:sldId id="339" r:id="rId77"/>
    <p:sldId id="340" r:id="rId78"/>
    <p:sldId id="341" r:id="rId79"/>
    <p:sldId id="331" r:id="rId80"/>
    <p:sldId id="332" r:id="rId81"/>
    <p:sldId id="333" r:id="rId82"/>
    <p:sldId id="336" r:id="rId83"/>
    <p:sldId id="334" r:id="rId84"/>
    <p:sldId id="315" r:id="rId85"/>
    <p:sldId id="316" r:id="rId86"/>
    <p:sldId id="344" r:id="rId87"/>
    <p:sldId id="345" r:id="rId88"/>
    <p:sldId id="348" r:id="rId89"/>
    <p:sldId id="346" r:id="rId90"/>
    <p:sldId id="347" r:id="rId91"/>
    <p:sldId id="349" r:id="rId92"/>
    <p:sldId id="364" r:id="rId93"/>
    <p:sldId id="365" r:id="rId94"/>
    <p:sldId id="317" r:id="rId95"/>
    <p:sldId id="318" r:id="rId96"/>
    <p:sldId id="319" r:id="rId97"/>
    <p:sldId id="320" r:id="rId98"/>
    <p:sldId id="321" r:id="rId99"/>
    <p:sldId id="322" r:id="rId100"/>
    <p:sldId id="323" r:id="rId101"/>
    <p:sldId id="324" r:id="rId102"/>
    <p:sldId id="325" r:id="rId103"/>
    <p:sldId id="326" r:id="rId104"/>
    <p:sldId id="327" r:id="rId105"/>
    <p:sldId id="342" r:id="rId106"/>
    <p:sldId id="343" r:id="rId107"/>
    <p:sldId id="328" r:id="rId108"/>
    <p:sldId id="329" r:id="rId109"/>
    <p:sldId id="330" r:id="rId110"/>
    <p:sldId id="350" r:id="rId111"/>
    <p:sldId id="351" r:id="rId112"/>
    <p:sldId id="352" r:id="rId113"/>
    <p:sldId id="353" r:id="rId114"/>
    <p:sldId id="359" r:id="rId115"/>
    <p:sldId id="354" r:id="rId116"/>
    <p:sldId id="355" r:id="rId117"/>
    <p:sldId id="356" r:id="rId118"/>
    <p:sldId id="357" r:id="rId119"/>
    <p:sldId id="358" r:id="rId1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F70FDC4-3F1E-446A-A0DE-1319A2826616}">
          <p14:sldIdLst>
            <p14:sldId id="256"/>
            <p14:sldId id="257"/>
            <p14:sldId id="258"/>
            <p14:sldId id="259"/>
            <p14:sldId id="260"/>
            <p14:sldId id="261"/>
            <p14:sldId id="262"/>
            <p14:sldId id="263"/>
            <p14:sldId id="264"/>
            <p14:sldId id="267"/>
            <p14:sldId id="269"/>
            <p14:sldId id="268"/>
            <p14:sldId id="265"/>
            <p14:sldId id="270"/>
            <p14:sldId id="271"/>
            <p14:sldId id="266"/>
            <p14:sldId id="273"/>
            <p14:sldId id="274"/>
            <p14:sldId id="272"/>
            <p14:sldId id="293"/>
            <p14:sldId id="295"/>
            <p14:sldId id="296"/>
            <p14:sldId id="297"/>
            <p14:sldId id="362"/>
            <p14:sldId id="360"/>
            <p14:sldId id="361"/>
            <p14:sldId id="363"/>
            <p14:sldId id="294"/>
            <p14:sldId id="298"/>
            <p14:sldId id="299"/>
            <p14:sldId id="300"/>
            <p14:sldId id="276"/>
            <p14:sldId id="275"/>
            <p14:sldId id="277"/>
            <p14:sldId id="278"/>
            <p14:sldId id="280"/>
            <p14:sldId id="279"/>
            <p14:sldId id="281"/>
            <p14:sldId id="282"/>
            <p14:sldId id="284"/>
            <p14:sldId id="283"/>
            <p14:sldId id="285"/>
            <p14:sldId id="286"/>
            <p14:sldId id="287"/>
            <p14:sldId id="289"/>
            <p14:sldId id="290"/>
            <p14:sldId id="291"/>
            <p14:sldId id="292"/>
            <p14:sldId id="302"/>
            <p14:sldId id="375"/>
            <p14:sldId id="288"/>
            <p14:sldId id="303"/>
            <p14:sldId id="374"/>
            <p14:sldId id="372"/>
            <p14:sldId id="373"/>
            <p14:sldId id="304"/>
            <p14:sldId id="371"/>
            <p14:sldId id="301"/>
            <p14:sldId id="305"/>
            <p14:sldId id="307"/>
            <p14:sldId id="306"/>
            <p14:sldId id="370"/>
            <p14:sldId id="308"/>
            <p14:sldId id="369"/>
            <p14:sldId id="309"/>
            <p14:sldId id="368"/>
            <p14:sldId id="310"/>
            <p14:sldId id="311"/>
            <p14:sldId id="312"/>
            <p14:sldId id="367"/>
            <p14:sldId id="313"/>
            <p14:sldId id="366"/>
            <p14:sldId id="314"/>
            <p14:sldId id="337"/>
            <p14:sldId id="338"/>
            <p14:sldId id="339"/>
            <p14:sldId id="340"/>
            <p14:sldId id="341"/>
            <p14:sldId id="331"/>
            <p14:sldId id="332"/>
            <p14:sldId id="333"/>
            <p14:sldId id="336"/>
            <p14:sldId id="334"/>
            <p14:sldId id="315"/>
            <p14:sldId id="316"/>
            <p14:sldId id="344"/>
            <p14:sldId id="345"/>
            <p14:sldId id="348"/>
            <p14:sldId id="346"/>
            <p14:sldId id="347"/>
            <p14:sldId id="349"/>
            <p14:sldId id="364"/>
            <p14:sldId id="365"/>
            <p14:sldId id="317"/>
            <p14:sldId id="318"/>
            <p14:sldId id="319"/>
            <p14:sldId id="320"/>
            <p14:sldId id="321"/>
            <p14:sldId id="322"/>
            <p14:sldId id="323"/>
            <p14:sldId id="324"/>
            <p14:sldId id="325"/>
            <p14:sldId id="326"/>
            <p14:sldId id="327"/>
            <p14:sldId id="342"/>
            <p14:sldId id="343"/>
            <p14:sldId id="328"/>
            <p14:sldId id="329"/>
            <p14:sldId id="330"/>
            <p14:sldId id="350"/>
            <p14:sldId id="351"/>
            <p14:sldId id="352"/>
            <p14:sldId id="353"/>
            <p14:sldId id="359"/>
            <p14:sldId id="354"/>
            <p14:sldId id="355"/>
            <p14:sldId id="356"/>
            <p14:sldId id="357"/>
            <p14:sldId id="358"/>
          </p14:sldIdLst>
        </p14:section>
        <p14:section name="Untitled Section" id="{868EA4B2-554B-47C6-B3E7-2FB8357F309A}">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6980" autoAdjust="0"/>
  </p:normalViewPr>
  <p:slideViewPr>
    <p:cSldViewPr snapToGrid="0">
      <p:cViewPr varScale="1">
        <p:scale>
          <a:sx n="71" d="100"/>
          <a:sy n="71" d="100"/>
        </p:scale>
        <p:origin x="-64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D958DC-A03E-4691-B53C-56BC9151AF20}" type="datetimeFigureOut">
              <a:rPr lang="en-US" smtClean="0"/>
              <a:t>9/3/2014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C5F7D3-97A3-43F2-9455-B8C3BD9A642A}" type="slidenum">
              <a:rPr lang="en-US" smtClean="0"/>
              <a:t>‹#›</a:t>
            </a:fld>
            <a:endParaRPr lang="en-US"/>
          </a:p>
        </p:txBody>
      </p:sp>
    </p:spTree>
    <p:extLst>
      <p:ext uri="{BB962C8B-B14F-4D97-AF65-F5344CB8AC3E}">
        <p14:creationId xmlns:p14="http://schemas.microsoft.com/office/powerpoint/2010/main" val="235923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5F7D3-97A3-43F2-9455-B8C3BD9A642A}" type="slidenum">
              <a:rPr lang="en-US" smtClean="0"/>
              <a:t>1</a:t>
            </a:fld>
            <a:endParaRPr lang="en-US"/>
          </a:p>
        </p:txBody>
      </p:sp>
    </p:spTree>
    <p:extLst>
      <p:ext uri="{BB962C8B-B14F-4D97-AF65-F5344CB8AC3E}">
        <p14:creationId xmlns:p14="http://schemas.microsoft.com/office/powerpoint/2010/main" val="303210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5F7D3-97A3-43F2-9455-B8C3BD9A642A}" type="slidenum">
              <a:rPr lang="en-US" smtClean="0"/>
              <a:t>2</a:t>
            </a:fld>
            <a:endParaRPr lang="en-US"/>
          </a:p>
        </p:txBody>
      </p:sp>
    </p:spTree>
    <p:extLst>
      <p:ext uri="{BB962C8B-B14F-4D97-AF65-F5344CB8AC3E}">
        <p14:creationId xmlns:p14="http://schemas.microsoft.com/office/powerpoint/2010/main" val="234421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5F7D3-97A3-43F2-9455-B8C3BD9A642A}" type="slidenum">
              <a:rPr lang="en-US" smtClean="0"/>
              <a:t>109</a:t>
            </a:fld>
            <a:endParaRPr lang="en-US"/>
          </a:p>
        </p:txBody>
      </p:sp>
    </p:spTree>
    <p:extLst>
      <p:ext uri="{BB962C8B-B14F-4D97-AF65-F5344CB8AC3E}">
        <p14:creationId xmlns:p14="http://schemas.microsoft.com/office/powerpoint/2010/main" val="2671087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C5BE44-F17B-478B-AC1E-E0AEF225E7B7}" type="datetime1">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C4DE6-9038-4C9A-B804-F41EF21FF12A}" type="slidenum">
              <a:rPr lang="en-US" smtClean="0"/>
              <a:t>‹#›</a:t>
            </a:fld>
            <a:endParaRPr lang="en-US"/>
          </a:p>
        </p:txBody>
      </p:sp>
    </p:spTree>
    <p:extLst>
      <p:ext uri="{BB962C8B-B14F-4D97-AF65-F5344CB8AC3E}">
        <p14:creationId xmlns:p14="http://schemas.microsoft.com/office/powerpoint/2010/main" val="2029499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6202A9-41C4-4C97-9FDB-47437BA2CEB3}" type="datetime1">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C4DE6-9038-4C9A-B804-F41EF21FF12A}" type="slidenum">
              <a:rPr lang="en-US" smtClean="0"/>
              <a:t>‹#›</a:t>
            </a:fld>
            <a:endParaRPr lang="en-US"/>
          </a:p>
        </p:txBody>
      </p:sp>
    </p:spTree>
    <p:extLst>
      <p:ext uri="{BB962C8B-B14F-4D97-AF65-F5344CB8AC3E}">
        <p14:creationId xmlns:p14="http://schemas.microsoft.com/office/powerpoint/2010/main" val="530202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5FC3E-C9C3-4F50-84A5-45829BD5600F}" type="datetime1">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C4DE6-9038-4C9A-B804-F41EF21FF12A}" type="slidenum">
              <a:rPr lang="en-US" smtClean="0"/>
              <a:t>‹#›</a:t>
            </a:fld>
            <a:endParaRPr lang="en-US"/>
          </a:p>
        </p:txBody>
      </p:sp>
    </p:spTree>
    <p:extLst>
      <p:ext uri="{BB962C8B-B14F-4D97-AF65-F5344CB8AC3E}">
        <p14:creationId xmlns:p14="http://schemas.microsoft.com/office/powerpoint/2010/main" val="3232482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9D5C0-544A-4F64-958D-4F91D10D6CF4}" type="datetime1">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C4DE6-9038-4C9A-B804-F41EF21FF12A}" type="slidenum">
              <a:rPr lang="en-US" smtClean="0"/>
              <a:t>‹#›</a:t>
            </a:fld>
            <a:endParaRPr lang="en-US"/>
          </a:p>
        </p:txBody>
      </p:sp>
    </p:spTree>
    <p:extLst>
      <p:ext uri="{BB962C8B-B14F-4D97-AF65-F5344CB8AC3E}">
        <p14:creationId xmlns:p14="http://schemas.microsoft.com/office/powerpoint/2010/main" val="76314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4FD98B-94FD-4B73-8283-0C01858B18F3}" type="datetime1">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C4DE6-9038-4C9A-B804-F41EF21FF12A}" type="slidenum">
              <a:rPr lang="en-US" smtClean="0"/>
              <a:t>‹#›</a:t>
            </a:fld>
            <a:endParaRPr lang="en-US"/>
          </a:p>
        </p:txBody>
      </p:sp>
    </p:spTree>
    <p:extLst>
      <p:ext uri="{BB962C8B-B14F-4D97-AF65-F5344CB8AC3E}">
        <p14:creationId xmlns:p14="http://schemas.microsoft.com/office/powerpoint/2010/main" val="3029371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406656-CFE4-4493-94F6-58C2F65C95C9}" type="datetime1">
              <a:rPr lang="en-US" smtClean="0"/>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C4DE6-9038-4C9A-B804-F41EF21FF12A}" type="slidenum">
              <a:rPr lang="en-US" smtClean="0"/>
              <a:t>‹#›</a:t>
            </a:fld>
            <a:endParaRPr lang="en-US"/>
          </a:p>
        </p:txBody>
      </p:sp>
    </p:spTree>
    <p:extLst>
      <p:ext uri="{BB962C8B-B14F-4D97-AF65-F5344CB8AC3E}">
        <p14:creationId xmlns:p14="http://schemas.microsoft.com/office/powerpoint/2010/main" val="323142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7542C7-5CD3-4A6D-A433-300ADDC7B9D2}" type="datetime1">
              <a:rPr lang="en-US" smtClean="0"/>
              <a:t>9/3/2014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AC4DE6-9038-4C9A-B804-F41EF21FF12A}" type="slidenum">
              <a:rPr lang="en-US" smtClean="0"/>
              <a:t>‹#›</a:t>
            </a:fld>
            <a:endParaRPr lang="en-US"/>
          </a:p>
        </p:txBody>
      </p:sp>
    </p:spTree>
    <p:extLst>
      <p:ext uri="{BB962C8B-B14F-4D97-AF65-F5344CB8AC3E}">
        <p14:creationId xmlns:p14="http://schemas.microsoft.com/office/powerpoint/2010/main" val="404741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13FADB-D36C-40E2-94A0-17F671D585DD}" type="datetime1">
              <a:rPr lang="en-US" smtClean="0"/>
              <a:t>9/3/2014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AC4DE6-9038-4C9A-B804-F41EF21FF12A}" type="slidenum">
              <a:rPr lang="en-US" smtClean="0"/>
              <a:t>‹#›</a:t>
            </a:fld>
            <a:endParaRPr lang="en-US"/>
          </a:p>
        </p:txBody>
      </p:sp>
    </p:spTree>
    <p:extLst>
      <p:ext uri="{BB962C8B-B14F-4D97-AF65-F5344CB8AC3E}">
        <p14:creationId xmlns:p14="http://schemas.microsoft.com/office/powerpoint/2010/main" val="316443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6564A-E50C-4805-AFFD-38CAF384552F}" type="datetime1">
              <a:rPr lang="en-US" smtClean="0"/>
              <a:t>9/3/2014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AC4DE6-9038-4C9A-B804-F41EF21FF12A}" type="slidenum">
              <a:rPr lang="en-US" smtClean="0"/>
              <a:t>‹#›</a:t>
            </a:fld>
            <a:endParaRPr lang="en-US"/>
          </a:p>
        </p:txBody>
      </p:sp>
    </p:spTree>
    <p:extLst>
      <p:ext uri="{BB962C8B-B14F-4D97-AF65-F5344CB8AC3E}">
        <p14:creationId xmlns:p14="http://schemas.microsoft.com/office/powerpoint/2010/main" val="58360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17EFFE-BB37-4B30-96ED-0C848C04C454}" type="datetime1">
              <a:rPr lang="en-US" smtClean="0"/>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C4DE6-9038-4C9A-B804-F41EF21FF12A}" type="slidenum">
              <a:rPr lang="en-US" smtClean="0"/>
              <a:t>‹#›</a:t>
            </a:fld>
            <a:endParaRPr lang="en-US"/>
          </a:p>
        </p:txBody>
      </p:sp>
    </p:spTree>
    <p:extLst>
      <p:ext uri="{BB962C8B-B14F-4D97-AF65-F5344CB8AC3E}">
        <p14:creationId xmlns:p14="http://schemas.microsoft.com/office/powerpoint/2010/main" val="1456409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EC9F2-1F62-4398-8970-F53F9A2277F8}" type="datetime1">
              <a:rPr lang="en-US" smtClean="0"/>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C4DE6-9038-4C9A-B804-F41EF21FF12A}" type="slidenum">
              <a:rPr lang="en-US" smtClean="0"/>
              <a:t>‹#›</a:t>
            </a:fld>
            <a:endParaRPr lang="en-US"/>
          </a:p>
        </p:txBody>
      </p:sp>
    </p:spTree>
    <p:extLst>
      <p:ext uri="{BB962C8B-B14F-4D97-AF65-F5344CB8AC3E}">
        <p14:creationId xmlns:p14="http://schemas.microsoft.com/office/powerpoint/2010/main" val="165497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71BE4-0BB8-40D7-AD50-3519D3123212}" type="datetime1">
              <a:rPr lang="en-US" smtClean="0"/>
              <a:t>9/3/2014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C4DE6-9038-4C9A-B804-F41EF21FF12A}" type="slidenum">
              <a:rPr lang="en-US" smtClean="0"/>
              <a:t>‹#›</a:t>
            </a:fld>
            <a:endParaRPr lang="en-US"/>
          </a:p>
        </p:txBody>
      </p:sp>
    </p:spTree>
    <p:extLst>
      <p:ext uri="{BB962C8B-B14F-4D97-AF65-F5344CB8AC3E}">
        <p14:creationId xmlns:p14="http://schemas.microsoft.com/office/powerpoint/2010/main" val="883389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lueletterbible.org/Bible.cfm?b=Ecc&amp;c=1&amp;v=9&amp;t=KJV#s=66000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hyperlink" Target="http://www.occupycorporatism.com/darpa-continues-human-experiments-to-create-military-super-soldiers/#sthash.Ufyf8oAa.dpu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hyperlink" Target="http://gf2045.com/" TargetMode="Externa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8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6270" y="3602037"/>
            <a:ext cx="9931730" cy="2668133"/>
          </a:xfrm>
        </p:spPr>
        <p:txBody>
          <a:bodyPr>
            <a:normAutofit fontScale="85000" lnSpcReduction="20000"/>
          </a:bodyPr>
          <a:lstStyle/>
          <a:p>
            <a:r>
              <a:rPr lang="en-US" sz="5200" dirty="0" err="1" smtClean="0">
                <a:effectLst/>
                <a:hlinkClick r:id="rId3"/>
              </a:rPr>
              <a:t>Ecc</a:t>
            </a:r>
            <a:r>
              <a:rPr lang="en-US" sz="5200" dirty="0" smtClean="0">
                <a:effectLst/>
                <a:hlinkClick r:id="rId3"/>
              </a:rPr>
              <a:t> 1:9</a:t>
            </a:r>
            <a:endParaRPr lang="en-US" sz="5200" dirty="0" smtClean="0">
              <a:effectLst/>
            </a:endParaRPr>
          </a:p>
          <a:p>
            <a:r>
              <a:rPr lang="en-US" sz="5200" dirty="0" smtClean="0">
                <a:effectLst/>
              </a:rPr>
              <a:t>The thing that hath been, it </a:t>
            </a:r>
            <a:r>
              <a:rPr lang="en-US" sz="5200" i="1" dirty="0" smtClean="0">
                <a:effectLst/>
              </a:rPr>
              <a:t>is that</a:t>
            </a:r>
            <a:r>
              <a:rPr lang="en-US" sz="5200" dirty="0" smtClean="0">
                <a:effectLst/>
              </a:rPr>
              <a:t> which shall be; and that which is done </a:t>
            </a:r>
            <a:r>
              <a:rPr lang="en-US" sz="5200" i="1" dirty="0" smtClean="0">
                <a:effectLst/>
              </a:rPr>
              <a:t>is</a:t>
            </a:r>
            <a:r>
              <a:rPr lang="en-US" sz="5200" dirty="0" smtClean="0">
                <a:effectLst/>
              </a:rPr>
              <a:t> that which shall be done: and </a:t>
            </a:r>
            <a:r>
              <a:rPr lang="en-US" sz="5200" i="1" dirty="0" smtClean="0">
                <a:effectLst/>
              </a:rPr>
              <a:t>there is</a:t>
            </a:r>
            <a:r>
              <a:rPr lang="en-US" sz="5200" dirty="0" smtClean="0">
                <a:effectLst/>
              </a:rPr>
              <a:t> no new </a:t>
            </a:r>
            <a:r>
              <a:rPr lang="en-US" sz="5200" i="1" dirty="0" smtClean="0">
                <a:effectLst/>
              </a:rPr>
              <a:t>thing</a:t>
            </a:r>
            <a:r>
              <a:rPr lang="en-US" sz="5200" dirty="0" smtClean="0">
                <a:effectLst/>
              </a:rPr>
              <a:t> under the sun.</a:t>
            </a:r>
          </a:p>
          <a:p>
            <a:endParaRPr lang="en-US" dirty="0"/>
          </a:p>
        </p:txBody>
      </p:sp>
      <p:sp>
        <p:nvSpPr>
          <p:cNvPr id="5" name="Title 1"/>
          <p:cNvSpPr>
            <a:spLocks noGrp="1"/>
          </p:cNvSpPr>
          <p:nvPr>
            <p:ph type="ctrTitle"/>
          </p:nvPr>
        </p:nvSpPr>
        <p:spPr>
          <a:xfrm>
            <a:off x="1223158" y="130629"/>
            <a:ext cx="9444842" cy="3379334"/>
          </a:xfrm>
        </p:spPr>
        <p:txBody>
          <a:bodyPr>
            <a:normAutofit fontScale="90000"/>
          </a:bodyPr>
          <a:lstStyle/>
          <a:p>
            <a:pPr marL="0" marR="0">
              <a:spcBef>
                <a:spcPts val="0"/>
              </a:spcBef>
              <a:spcAft>
                <a:spcPts val="0"/>
              </a:spcAft>
            </a:pPr>
            <a:r>
              <a:rPr lang="en-US" dirty="0" smtClean="0">
                <a:effectLst/>
                <a:latin typeface="arial" panose="020B0604020202020204" pitchFamily="34" charset="0"/>
              </a:rPr>
              <a:t>Aliens, Scientist and DNA.</a:t>
            </a:r>
            <a:br>
              <a:rPr lang="en-US" dirty="0" smtClean="0">
                <a:effectLst/>
                <a:latin typeface="arial" panose="020B0604020202020204" pitchFamily="34" charset="0"/>
              </a:rPr>
            </a:br>
            <a:r>
              <a:rPr lang="en-US" dirty="0" smtClean="0">
                <a:effectLst/>
                <a:latin typeface="arial" panose="020B0604020202020204" pitchFamily="34" charset="0"/>
              </a:rPr>
              <a:t>Altering the Image of God in Man</a:t>
            </a:r>
            <a:br>
              <a:rPr lang="en-US" dirty="0" smtClean="0">
                <a:effectLst/>
                <a:latin typeface="arial" panose="020B0604020202020204" pitchFamily="34" charset="0"/>
              </a:rPr>
            </a:br>
            <a:endParaRPr lang="en-US" dirty="0"/>
          </a:p>
        </p:txBody>
      </p:sp>
    </p:spTree>
    <p:extLst>
      <p:ext uri="{BB962C8B-B14F-4D97-AF65-F5344CB8AC3E}">
        <p14:creationId xmlns:p14="http://schemas.microsoft.com/office/powerpoint/2010/main" val="4020503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0629" y="368136"/>
            <a:ext cx="11970327" cy="10895290"/>
          </a:xfrm>
          <a:prstGeom prst="rect">
            <a:avLst/>
          </a:prstGeom>
        </p:spPr>
        <p:txBody>
          <a:bodyPr wrap="square">
            <a:spAutoFit/>
          </a:bodyPr>
          <a:lstStyle/>
          <a:p>
            <a:r>
              <a:rPr lang="en-US" sz="3600" dirty="0"/>
              <a:t>And GOD saw that the wickedness of man was great in the earth, and that every imagination of the thoughts of his heart was only evil continually.</a:t>
            </a:r>
          </a:p>
          <a:p>
            <a:endParaRPr lang="en-US" sz="3600" dirty="0"/>
          </a:p>
          <a:p>
            <a:r>
              <a:rPr lang="en-US" sz="3600" dirty="0"/>
              <a:t>6 And it repented the LORD that he had made man on the earth, and it grieved him at his heart.</a:t>
            </a:r>
          </a:p>
          <a:p>
            <a:endParaRPr lang="en-US" sz="3600" dirty="0"/>
          </a:p>
          <a:p>
            <a:r>
              <a:rPr lang="en-US" sz="3600" dirty="0"/>
              <a:t>7 And the LORD said, I will destroy man whom I have created from the face of the earth; both man, and beast, and the creeping thing, and the fowls of the air; for it </a:t>
            </a:r>
            <a:r>
              <a:rPr lang="en-US" sz="3600" dirty="0" err="1"/>
              <a:t>repenteth</a:t>
            </a:r>
            <a:r>
              <a:rPr lang="en-US" sz="3600" dirty="0"/>
              <a:t> me that I have made them</a:t>
            </a:r>
            <a:r>
              <a:rPr lang="en-US" sz="3600" dirty="0" smtClean="0"/>
              <a:t>.</a:t>
            </a:r>
          </a:p>
          <a:p>
            <a:endParaRPr lang="en-US" sz="3600" dirty="0"/>
          </a:p>
          <a:p>
            <a:r>
              <a:rPr lang="en-US" sz="3600" dirty="0" smtClean="0"/>
              <a:t> .</a:t>
            </a:r>
            <a:endParaRPr lang="en-US" sz="3600" dirty="0"/>
          </a:p>
          <a:p>
            <a:endParaRPr lang="en-US" sz="3600" dirty="0"/>
          </a:p>
          <a:p>
            <a:r>
              <a:rPr lang="en-US" sz="3600" dirty="0"/>
              <a:t>9 These [are] the generations of Noah: Noah was a just man [and] </a:t>
            </a:r>
            <a:r>
              <a:rPr lang="en-US" sz="3600" dirty="0">
                <a:solidFill>
                  <a:srgbClr val="FF0000"/>
                </a:solidFill>
              </a:rPr>
              <a:t>perfect in his generations</a:t>
            </a:r>
            <a:r>
              <a:rPr lang="en-US" sz="3600" dirty="0"/>
              <a:t>, [and] Noah walked with </a:t>
            </a:r>
            <a:r>
              <a:rPr lang="en-US" sz="3600" dirty="0" smtClean="0"/>
              <a:t>God</a:t>
            </a:r>
            <a:endParaRPr lang="en-US" sz="3600" dirty="0"/>
          </a:p>
          <a:p>
            <a:endParaRPr lang="en-US" dirty="0" smtClean="0"/>
          </a:p>
          <a:p>
            <a:r>
              <a:rPr lang="en-US" dirty="0" smtClean="0"/>
              <a:t> </a:t>
            </a:r>
            <a:endParaRPr lang="en-US" dirty="0"/>
          </a:p>
          <a:p>
            <a:endParaRPr lang="en-US" dirty="0"/>
          </a:p>
          <a:p>
            <a:endParaRPr lang="en-US" dirty="0" smtClean="0"/>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F7AC4DE6-9038-4C9A-B804-F41EF21FF12A}" type="slidenum">
              <a:rPr lang="en-US" smtClean="0"/>
              <a:t>10</a:t>
            </a:fld>
            <a:endParaRPr lang="en-US"/>
          </a:p>
        </p:txBody>
      </p:sp>
    </p:spTree>
    <p:extLst>
      <p:ext uri="{BB962C8B-B14F-4D97-AF65-F5344CB8AC3E}">
        <p14:creationId xmlns:p14="http://schemas.microsoft.com/office/powerpoint/2010/main" val="66467627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12192001" cy="1669737"/>
          </a:xfrm>
        </p:spPr>
        <p:txBody>
          <a:bodyPr>
            <a:normAutofit/>
          </a:bodyPr>
          <a:lstStyle/>
          <a:p>
            <a:r>
              <a:rPr lang="en-US" sz="4000" dirty="0" smtClean="0"/>
              <a:t>THE ENEMY THOUGHT HE HAD IT DONE AT THE CROSS</a:t>
            </a:r>
            <a:endParaRPr lang="en-US" sz="4000" dirty="0"/>
          </a:p>
        </p:txBody>
      </p:sp>
      <p:sp>
        <p:nvSpPr>
          <p:cNvPr id="3" name="Rectangle 2"/>
          <p:cNvSpPr/>
          <p:nvPr/>
        </p:nvSpPr>
        <p:spPr>
          <a:xfrm>
            <a:off x="746975" y="2034862"/>
            <a:ext cx="10573555" cy="3416320"/>
          </a:xfrm>
          <a:prstGeom prst="rect">
            <a:avLst/>
          </a:prstGeom>
        </p:spPr>
        <p:txBody>
          <a:bodyPr wrap="square">
            <a:spAutoFit/>
          </a:bodyPr>
          <a:lstStyle/>
          <a:p>
            <a:r>
              <a:rPr lang="en-US" sz="3600" dirty="0"/>
              <a:t>1Co 2:7  But we speak the wisdom of God in a mystery, even the hidden wisdom, which God ordained before the world unto our glory: </a:t>
            </a:r>
          </a:p>
          <a:p>
            <a:r>
              <a:rPr lang="en-US" sz="3600" dirty="0"/>
              <a:t>1Co 2:8  Which none of the princes of this world knew: for had they known it, they would not have crucified the Lord of glory</a:t>
            </a:r>
          </a:p>
        </p:txBody>
      </p:sp>
      <p:sp>
        <p:nvSpPr>
          <p:cNvPr id="4" name="Slide Number Placeholder 3"/>
          <p:cNvSpPr>
            <a:spLocks noGrp="1"/>
          </p:cNvSpPr>
          <p:nvPr>
            <p:ph type="sldNum" sz="quarter" idx="12"/>
          </p:nvPr>
        </p:nvSpPr>
        <p:spPr/>
        <p:txBody>
          <a:bodyPr/>
          <a:lstStyle/>
          <a:p>
            <a:fld id="{F7AC4DE6-9038-4C9A-B804-F41EF21FF12A}" type="slidenum">
              <a:rPr lang="en-US" smtClean="0"/>
              <a:t>100</a:t>
            </a:fld>
            <a:endParaRPr lang="en-US"/>
          </a:p>
        </p:txBody>
      </p:sp>
    </p:spTree>
    <p:extLst>
      <p:ext uri="{BB962C8B-B14F-4D97-AF65-F5344CB8AC3E}">
        <p14:creationId xmlns:p14="http://schemas.microsoft.com/office/powerpoint/2010/main" val="213423370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7431" y="386366"/>
            <a:ext cx="9942490" cy="369332"/>
          </a:xfrm>
          <a:prstGeom prst="rect">
            <a:avLst/>
          </a:prstGeom>
          <a:noFill/>
        </p:spPr>
        <p:txBody>
          <a:bodyPr wrap="square" rtlCol="0">
            <a:spAutoFit/>
          </a:bodyPr>
          <a:lstStyle/>
          <a:p>
            <a:r>
              <a:rPr lang="en-US" dirty="0" smtClean="0"/>
              <a:t>                                                      </a:t>
            </a:r>
            <a:endParaRPr lang="en-US" dirty="0"/>
          </a:p>
        </p:txBody>
      </p:sp>
      <p:sp>
        <p:nvSpPr>
          <p:cNvPr id="4" name="TextBox 3"/>
          <p:cNvSpPr txBox="1"/>
          <p:nvPr/>
        </p:nvSpPr>
        <p:spPr>
          <a:xfrm>
            <a:off x="399245" y="386366"/>
            <a:ext cx="10856890" cy="6001643"/>
          </a:xfrm>
          <a:prstGeom prst="rect">
            <a:avLst/>
          </a:prstGeom>
          <a:noFill/>
        </p:spPr>
        <p:txBody>
          <a:bodyPr wrap="square" rtlCol="0">
            <a:spAutoFit/>
          </a:bodyPr>
          <a:lstStyle/>
          <a:p>
            <a:r>
              <a:rPr lang="en-US" sz="3200" dirty="0" smtClean="0"/>
              <a:t>If altering the image of God in man  was meant to stop Jesus from coming then what is going on now.</a:t>
            </a:r>
          </a:p>
          <a:p>
            <a:r>
              <a:rPr lang="en-US" sz="3200" dirty="0" smtClean="0"/>
              <a:t>Now it is about souls. Jesus is the last Adam who came to redeem Adam. Every human who allows there DNA to be changed will know longer be  of Adam and will no longer be redeemable. I believe this is the answer to the mystery of the Mark of the Beast. The Mark may very well involve technology and will be used to track purchasing.</a:t>
            </a:r>
          </a:p>
          <a:p>
            <a:r>
              <a:rPr lang="en-US" sz="3200" dirty="0" smtClean="0"/>
              <a:t>Another aspect is the matter of salvation. Please  look at the word of the Lord</a:t>
            </a:r>
          </a:p>
          <a:p>
            <a:endParaRPr lang="en-US" sz="3200" dirty="0" smtClean="0"/>
          </a:p>
          <a:p>
            <a:r>
              <a:rPr lang="en-US" sz="3200" dirty="0" smtClean="0"/>
              <a:t> </a:t>
            </a:r>
            <a:endParaRPr lang="en-US" sz="3200" dirty="0"/>
          </a:p>
        </p:txBody>
      </p:sp>
      <p:sp>
        <p:nvSpPr>
          <p:cNvPr id="5" name="Slide Number Placeholder 4"/>
          <p:cNvSpPr>
            <a:spLocks noGrp="1"/>
          </p:cNvSpPr>
          <p:nvPr>
            <p:ph type="sldNum" sz="quarter" idx="12"/>
          </p:nvPr>
        </p:nvSpPr>
        <p:spPr/>
        <p:txBody>
          <a:bodyPr/>
          <a:lstStyle/>
          <a:p>
            <a:fld id="{F7AC4DE6-9038-4C9A-B804-F41EF21FF12A}" type="slidenum">
              <a:rPr lang="en-US" smtClean="0"/>
              <a:t>101</a:t>
            </a:fld>
            <a:endParaRPr lang="en-US"/>
          </a:p>
        </p:txBody>
      </p:sp>
    </p:spTree>
    <p:extLst>
      <p:ext uri="{BB962C8B-B14F-4D97-AF65-F5344CB8AC3E}">
        <p14:creationId xmlns:p14="http://schemas.microsoft.com/office/powerpoint/2010/main" val="252323863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9397" y="463639"/>
            <a:ext cx="10818254" cy="6001643"/>
          </a:xfrm>
          <a:prstGeom prst="rect">
            <a:avLst/>
          </a:prstGeom>
        </p:spPr>
        <p:txBody>
          <a:bodyPr wrap="square">
            <a:spAutoFit/>
          </a:bodyPr>
          <a:lstStyle/>
          <a:p>
            <a:r>
              <a:rPr lang="en-US" sz="3200" dirty="0"/>
              <a:t>Rev_13:16  And he </a:t>
            </a:r>
            <a:r>
              <a:rPr lang="en-US" sz="3200" dirty="0" err="1"/>
              <a:t>causeth</a:t>
            </a:r>
            <a:r>
              <a:rPr lang="en-US" sz="3200" dirty="0"/>
              <a:t> all, both small and great, rich and poor, free and bond, to receive a mark in their right hand, or in their foreheads: </a:t>
            </a:r>
          </a:p>
          <a:p>
            <a:r>
              <a:rPr lang="en-US" sz="3200" dirty="0"/>
              <a:t>Rev_13:17  And that no man might buy or sell, save he that had the mark, or the name of the beast, or the number of his name. </a:t>
            </a:r>
          </a:p>
          <a:p>
            <a:r>
              <a:rPr lang="en-US" sz="3200" dirty="0"/>
              <a:t>Rev_14:9  And the third angel followed them, saying with a loud voice, If any man worship the beast and his image, and </a:t>
            </a:r>
            <a:r>
              <a:rPr lang="en-US" sz="3200" dirty="0">
                <a:solidFill>
                  <a:srgbClr val="FF0000"/>
                </a:solidFill>
              </a:rPr>
              <a:t>receive his mark in his forehead, or in his hand, </a:t>
            </a:r>
          </a:p>
          <a:p>
            <a:r>
              <a:rPr lang="en-US" sz="3200" dirty="0">
                <a:solidFill>
                  <a:srgbClr val="FF0000"/>
                </a:solidFill>
              </a:rPr>
              <a:t>Rev_14:11  And the smoke of their torment </a:t>
            </a:r>
            <a:r>
              <a:rPr lang="en-US" sz="3200" dirty="0" err="1">
                <a:solidFill>
                  <a:srgbClr val="FF0000"/>
                </a:solidFill>
              </a:rPr>
              <a:t>ascendeth</a:t>
            </a:r>
            <a:r>
              <a:rPr lang="en-US" sz="3200" dirty="0">
                <a:solidFill>
                  <a:srgbClr val="FF0000"/>
                </a:solidFill>
              </a:rPr>
              <a:t> up for ever and ever: and they have no rest day nor night, who worship the beast and his image, and whosoever </a:t>
            </a:r>
            <a:r>
              <a:rPr lang="en-US" sz="3200" dirty="0" err="1">
                <a:solidFill>
                  <a:srgbClr val="FF0000"/>
                </a:solidFill>
              </a:rPr>
              <a:t>receiveth</a:t>
            </a:r>
            <a:r>
              <a:rPr lang="en-US" sz="3200" dirty="0">
                <a:solidFill>
                  <a:srgbClr val="FF0000"/>
                </a:solidFill>
              </a:rPr>
              <a:t> the mark of his name. </a:t>
            </a:r>
          </a:p>
        </p:txBody>
      </p:sp>
      <p:sp>
        <p:nvSpPr>
          <p:cNvPr id="4" name="Slide Number Placeholder 3"/>
          <p:cNvSpPr>
            <a:spLocks noGrp="1"/>
          </p:cNvSpPr>
          <p:nvPr>
            <p:ph type="sldNum" sz="quarter" idx="12"/>
          </p:nvPr>
        </p:nvSpPr>
        <p:spPr/>
        <p:txBody>
          <a:bodyPr/>
          <a:lstStyle/>
          <a:p>
            <a:fld id="{F7AC4DE6-9038-4C9A-B804-F41EF21FF12A}" type="slidenum">
              <a:rPr lang="en-US" smtClean="0"/>
              <a:t>102</a:t>
            </a:fld>
            <a:endParaRPr lang="en-US"/>
          </a:p>
        </p:txBody>
      </p:sp>
    </p:spTree>
    <p:extLst>
      <p:ext uri="{BB962C8B-B14F-4D97-AF65-F5344CB8AC3E}">
        <p14:creationId xmlns:p14="http://schemas.microsoft.com/office/powerpoint/2010/main" val="16766310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577" y="373487"/>
            <a:ext cx="11487955" cy="6494085"/>
          </a:xfrm>
          <a:prstGeom prst="rect">
            <a:avLst/>
          </a:prstGeom>
          <a:noFill/>
        </p:spPr>
        <p:txBody>
          <a:bodyPr wrap="square" rtlCol="0">
            <a:spAutoFit/>
          </a:bodyPr>
          <a:lstStyle/>
          <a:p>
            <a:r>
              <a:rPr lang="en-US" sz="3200" dirty="0" smtClean="0"/>
              <a:t>Just as our God is a trinity  that we know as Father ,Son and Holy Spirit the enemy has a trinity as well. This Trinity will manifest shortly as Satan, Antichrist and False Prophet.  Satan always brings a counterfeit to the truth  in order to deceive mankind.  Satan will bring forth a seed from a woman either by physical relations or DNA change. This will be the antichrist. Just as Jesus was born of a woman so it is with Antichrist. As Jesus Father is Yahweh God the Antichrist father will be Satan. As the Holy Spirit testifies to Jesus so will the False Prophet point to the Anti Christ . As Jesus did miracles on the earth so will the Antichrist and False Prophet.                                                                                                                                      The bible says  we are children of the Light. We must understand that the world will be offered  many good things in order to entice it to take the Mark.  </a:t>
            </a:r>
            <a:endParaRPr lang="en-US" dirty="0"/>
          </a:p>
        </p:txBody>
      </p:sp>
      <p:sp>
        <p:nvSpPr>
          <p:cNvPr id="5" name="Slide Number Placeholder 4"/>
          <p:cNvSpPr>
            <a:spLocks noGrp="1"/>
          </p:cNvSpPr>
          <p:nvPr>
            <p:ph type="sldNum" sz="quarter" idx="12"/>
          </p:nvPr>
        </p:nvSpPr>
        <p:spPr/>
        <p:txBody>
          <a:bodyPr/>
          <a:lstStyle/>
          <a:p>
            <a:fld id="{F7AC4DE6-9038-4C9A-B804-F41EF21FF12A}" type="slidenum">
              <a:rPr lang="en-US" smtClean="0"/>
              <a:t>103</a:t>
            </a:fld>
            <a:endParaRPr lang="en-US"/>
          </a:p>
        </p:txBody>
      </p:sp>
    </p:spTree>
    <p:extLst>
      <p:ext uri="{BB962C8B-B14F-4D97-AF65-F5344CB8AC3E}">
        <p14:creationId xmlns:p14="http://schemas.microsoft.com/office/powerpoint/2010/main" val="366121340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335" y="347730"/>
            <a:ext cx="8860665" cy="923330"/>
          </a:xfrm>
          <a:prstGeom prst="rect">
            <a:avLst/>
          </a:prstGeom>
        </p:spPr>
        <p:txBody>
          <a:bodyPr wrap="square">
            <a:spAutoFit/>
          </a:bodyPr>
          <a:lstStyle/>
          <a:p>
            <a:r>
              <a:rPr lang="en-US" dirty="0" smtClean="0"/>
              <a:t> </a:t>
            </a:r>
            <a:endParaRPr lang="en-US" dirty="0"/>
          </a:p>
          <a:p>
            <a:endParaRPr lang="en-US" dirty="0"/>
          </a:p>
          <a:p>
            <a:endParaRPr lang="en-US" dirty="0"/>
          </a:p>
        </p:txBody>
      </p:sp>
      <p:sp>
        <p:nvSpPr>
          <p:cNvPr id="4" name="TextBox 3"/>
          <p:cNvSpPr txBox="1"/>
          <p:nvPr/>
        </p:nvSpPr>
        <p:spPr>
          <a:xfrm>
            <a:off x="270453" y="127594"/>
            <a:ext cx="10277341" cy="646331"/>
          </a:xfrm>
          <a:prstGeom prst="rect">
            <a:avLst/>
          </a:prstGeom>
          <a:noFill/>
        </p:spPr>
        <p:txBody>
          <a:bodyPr wrap="square" rtlCol="0">
            <a:spAutoFit/>
          </a:bodyPr>
          <a:lstStyle/>
          <a:p>
            <a:r>
              <a:rPr lang="en-US" dirty="0" smtClean="0"/>
              <a:t>                                                                       </a:t>
            </a:r>
            <a:r>
              <a:rPr lang="en-US" sz="3600" dirty="0" smtClean="0"/>
              <a:t>WHY SHOULD WE KNOW?</a:t>
            </a:r>
            <a:endParaRPr lang="en-US" sz="3600" dirty="0"/>
          </a:p>
        </p:txBody>
      </p:sp>
      <p:sp>
        <p:nvSpPr>
          <p:cNvPr id="5" name="Rectangle 4"/>
          <p:cNvSpPr/>
          <p:nvPr/>
        </p:nvSpPr>
        <p:spPr>
          <a:xfrm>
            <a:off x="0" y="699697"/>
            <a:ext cx="11565228" cy="954107"/>
          </a:xfrm>
          <a:prstGeom prst="rect">
            <a:avLst/>
          </a:prstGeom>
        </p:spPr>
        <p:txBody>
          <a:bodyPr wrap="square">
            <a:spAutoFit/>
          </a:bodyPr>
          <a:lstStyle/>
          <a:p>
            <a:r>
              <a:rPr lang="en-US" sz="2800" dirty="0"/>
              <a:t>1Th_5:5  Ye are all the children of light, and the children of the day: we are not of the night, nor of darkness. </a:t>
            </a:r>
          </a:p>
        </p:txBody>
      </p:sp>
      <p:sp>
        <p:nvSpPr>
          <p:cNvPr id="6" name="Rectangle 5"/>
          <p:cNvSpPr/>
          <p:nvPr/>
        </p:nvSpPr>
        <p:spPr>
          <a:xfrm>
            <a:off x="90152" y="1769890"/>
            <a:ext cx="10174310" cy="954107"/>
          </a:xfrm>
          <a:prstGeom prst="rect">
            <a:avLst/>
          </a:prstGeom>
        </p:spPr>
        <p:txBody>
          <a:bodyPr wrap="square">
            <a:spAutoFit/>
          </a:bodyPr>
          <a:lstStyle/>
          <a:p>
            <a:r>
              <a:rPr lang="en-US" sz="2800" dirty="0"/>
              <a:t>Eph_5:8  For ye were sometimes darkness, but now are ye light in the Lord: walk as children of light:</a:t>
            </a:r>
          </a:p>
        </p:txBody>
      </p:sp>
      <p:sp>
        <p:nvSpPr>
          <p:cNvPr id="7" name="Rectangle 6"/>
          <p:cNvSpPr/>
          <p:nvPr/>
        </p:nvSpPr>
        <p:spPr>
          <a:xfrm>
            <a:off x="90152" y="2849327"/>
            <a:ext cx="10560676" cy="1815882"/>
          </a:xfrm>
          <a:prstGeom prst="rect">
            <a:avLst/>
          </a:prstGeom>
        </p:spPr>
        <p:txBody>
          <a:bodyPr wrap="square">
            <a:spAutoFit/>
          </a:bodyPr>
          <a:lstStyle/>
          <a:p>
            <a:r>
              <a:rPr lang="en-US" sz="2800" dirty="0"/>
              <a:t>1Co_4:5  Therefore judge nothing before the time, until the Lord come, who both will bring to light the hidden things of darkness, and will make manifest the counsels of the hearts: and then shall every man have praise of God. </a:t>
            </a:r>
          </a:p>
        </p:txBody>
      </p:sp>
      <p:sp>
        <p:nvSpPr>
          <p:cNvPr id="8" name="Rectangle 7"/>
          <p:cNvSpPr/>
          <p:nvPr/>
        </p:nvSpPr>
        <p:spPr>
          <a:xfrm>
            <a:off x="90152" y="4665209"/>
            <a:ext cx="10251583" cy="954107"/>
          </a:xfrm>
          <a:prstGeom prst="rect">
            <a:avLst/>
          </a:prstGeom>
        </p:spPr>
        <p:txBody>
          <a:bodyPr wrap="square">
            <a:spAutoFit/>
          </a:bodyPr>
          <a:lstStyle/>
          <a:p>
            <a:r>
              <a:rPr lang="en-US" sz="2800" dirty="0"/>
              <a:t>2Co 2:11  Lest Satan should get an advantage of us: for we are not ignorant of his devices</a:t>
            </a:r>
            <a:r>
              <a:rPr lang="en-US" dirty="0"/>
              <a:t>. </a:t>
            </a:r>
          </a:p>
        </p:txBody>
      </p:sp>
      <p:sp>
        <p:nvSpPr>
          <p:cNvPr id="9" name="Rectangle 8"/>
          <p:cNvSpPr/>
          <p:nvPr/>
        </p:nvSpPr>
        <p:spPr>
          <a:xfrm>
            <a:off x="231819" y="5619316"/>
            <a:ext cx="10277341" cy="954107"/>
          </a:xfrm>
          <a:prstGeom prst="rect">
            <a:avLst/>
          </a:prstGeom>
        </p:spPr>
        <p:txBody>
          <a:bodyPr wrap="square">
            <a:spAutoFit/>
          </a:bodyPr>
          <a:lstStyle/>
          <a:p>
            <a:r>
              <a:rPr lang="en-US" sz="2800" dirty="0" err="1"/>
              <a:t>Amo</a:t>
            </a:r>
            <a:r>
              <a:rPr lang="en-US" sz="2800" dirty="0"/>
              <a:t> 3:7  Surely the Lord GOD will do nothing, but he </a:t>
            </a:r>
            <a:r>
              <a:rPr lang="en-US" sz="2800" dirty="0" err="1"/>
              <a:t>revealeth</a:t>
            </a:r>
            <a:r>
              <a:rPr lang="en-US" sz="2800" dirty="0"/>
              <a:t> his secret unto his servants the prophets</a:t>
            </a:r>
            <a:r>
              <a:rPr lang="en-US" dirty="0"/>
              <a:t>. </a:t>
            </a:r>
          </a:p>
        </p:txBody>
      </p:sp>
      <p:sp>
        <p:nvSpPr>
          <p:cNvPr id="10" name="Slide Number Placeholder 9"/>
          <p:cNvSpPr>
            <a:spLocks noGrp="1"/>
          </p:cNvSpPr>
          <p:nvPr>
            <p:ph type="sldNum" sz="quarter" idx="12"/>
          </p:nvPr>
        </p:nvSpPr>
        <p:spPr/>
        <p:txBody>
          <a:bodyPr/>
          <a:lstStyle/>
          <a:p>
            <a:fld id="{F7AC4DE6-9038-4C9A-B804-F41EF21FF12A}" type="slidenum">
              <a:rPr lang="en-US" smtClean="0"/>
              <a:t>104</a:t>
            </a:fld>
            <a:endParaRPr lang="en-US"/>
          </a:p>
        </p:txBody>
      </p:sp>
    </p:spTree>
    <p:extLst>
      <p:ext uri="{BB962C8B-B14F-4D97-AF65-F5344CB8AC3E}">
        <p14:creationId xmlns:p14="http://schemas.microsoft.com/office/powerpoint/2010/main" val="411090375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105</a:t>
            </a:fld>
            <a:endParaRPr lang="en-US"/>
          </a:p>
        </p:txBody>
      </p:sp>
      <p:sp>
        <p:nvSpPr>
          <p:cNvPr id="4" name="Rectangle 3"/>
          <p:cNvSpPr/>
          <p:nvPr/>
        </p:nvSpPr>
        <p:spPr>
          <a:xfrm>
            <a:off x="645459" y="1479176"/>
            <a:ext cx="10555941" cy="4801314"/>
          </a:xfrm>
          <a:prstGeom prst="rect">
            <a:avLst/>
          </a:prstGeom>
        </p:spPr>
        <p:txBody>
          <a:bodyPr wrap="square">
            <a:spAutoFit/>
          </a:bodyPr>
          <a:lstStyle/>
          <a:p>
            <a:r>
              <a:rPr lang="en-US" sz="3600" dirty="0"/>
              <a:t>A.  According to “The Encyclopedia of Biblical Prophecy” by J. Barton Payne, there are 1,239 prophecies in the Old Testament and 578 prophecies in the New Testament for a total of 1,817.  These prophecies are contained in 8,352 of the Bible’s verses.  Since there are 31,124 verses in the Bible, the 8,352 verses that contain prophecy constitute 26.8 percent of the Bible’s volume.</a:t>
            </a:r>
          </a:p>
          <a:p>
            <a:endParaRPr lang="en-US" dirty="0"/>
          </a:p>
        </p:txBody>
      </p:sp>
      <p:sp>
        <p:nvSpPr>
          <p:cNvPr id="5" name="Rectangle 4"/>
          <p:cNvSpPr/>
          <p:nvPr/>
        </p:nvSpPr>
        <p:spPr>
          <a:xfrm>
            <a:off x="645459" y="635605"/>
            <a:ext cx="10555941" cy="769441"/>
          </a:xfrm>
          <a:prstGeom prst="rect">
            <a:avLst/>
          </a:prstGeom>
        </p:spPr>
        <p:txBody>
          <a:bodyPr wrap="square">
            <a:spAutoFit/>
          </a:bodyPr>
          <a:lstStyle/>
          <a:p>
            <a:r>
              <a:rPr lang="en-US" sz="4400" dirty="0"/>
              <a:t>How Much Of The Bible Is Prophecy?</a:t>
            </a:r>
          </a:p>
        </p:txBody>
      </p:sp>
    </p:spTree>
    <p:extLst>
      <p:ext uri="{BB962C8B-B14F-4D97-AF65-F5344CB8AC3E}">
        <p14:creationId xmlns:p14="http://schemas.microsoft.com/office/powerpoint/2010/main" val="45530009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106</a:t>
            </a:fld>
            <a:endParaRPr lang="en-US"/>
          </a:p>
        </p:txBody>
      </p:sp>
      <p:sp>
        <p:nvSpPr>
          <p:cNvPr id="4" name="Rectangle 3"/>
          <p:cNvSpPr/>
          <p:nvPr/>
        </p:nvSpPr>
        <p:spPr>
          <a:xfrm>
            <a:off x="1035423" y="618565"/>
            <a:ext cx="9923929" cy="5509200"/>
          </a:xfrm>
          <a:prstGeom prst="rect">
            <a:avLst/>
          </a:prstGeom>
        </p:spPr>
        <p:txBody>
          <a:bodyPr wrap="square">
            <a:spAutoFit/>
          </a:bodyPr>
          <a:lstStyle/>
          <a:p>
            <a:r>
              <a:rPr lang="en-US" sz="4400" dirty="0"/>
              <a:t>Isa 46:9  Remember the former things of old: for I am God, and there is none else; I am God, and there is none like me, </a:t>
            </a:r>
          </a:p>
          <a:p>
            <a:r>
              <a:rPr lang="en-US" sz="4400" dirty="0"/>
              <a:t>Isa 46:10  Declaring the end from the beginning, and from ancient times the things that are not yet done, saying, My counsel shall stand, and I will do all my pleasure: </a:t>
            </a:r>
          </a:p>
        </p:txBody>
      </p:sp>
    </p:spTree>
    <p:extLst>
      <p:ext uri="{BB962C8B-B14F-4D97-AF65-F5344CB8AC3E}">
        <p14:creationId xmlns:p14="http://schemas.microsoft.com/office/powerpoint/2010/main" val="48253245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997" y="116872"/>
            <a:ext cx="10203288" cy="746014"/>
          </a:xfrm>
        </p:spPr>
        <p:txBody>
          <a:bodyPr/>
          <a:lstStyle/>
          <a:p>
            <a:r>
              <a:rPr lang="en-US" dirty="0" smtClean="0"/>
              <a:t>               WHAT ARE WE TO DO ?</a:t>
            </a:r>
            <a:endParaRPr lang="en-US" dirty="0"/>
          </a:p>
        </p:txBody>
      </p:sp>
      <p:sp>
        <p:nvSpPr>
          <p:cNvPr id="4" name="Rectangle 3"/>
          <p:cNvSpPr/>
          <p:nvPr/>
        </p:nvSpPr>
        <p:spPr>
          <a:xfrm>
            <a:off x="283335" y="695459"/>
            <a:ext cx="10998558" cy="6186309"/>
          </a:xfrm>
          <a:prstGeom prst="rect">
            <a:avLst/>
          </a:prstGeom>
        </p:spPr>
        <p:txBody>
          <a:bodyPr wrap="square">
            <a:spAutoFit/>
          </a:bodyPr>
          <a:lstStyle/>
          <a:p>
            <a:r>
              <a:rPr lang="en-US" sz="3600" dirty="0"/>
              <a:t>Luk_21:28  And when these things begin to come to pass, then look up, and lift up your heads; for your redemption </a:t>
            </a:r>
            <a:r>
              <a:rPr lang="en-US" sz="3600" dirty="0" err="1"/>
              <a:t>draweth</a:t>
            </a:r>
            <a:r>
              <a:rPr lang="en-US" sz="3600" dirty="0"/>
              <a:t> nigh. </a:t>
            </a:r>
          </a:p>
          <a:p>
            <a:r>
              <a:rPr lang="en-US" sz="3600" dirty="0"/>
              <a:t>Eze_3:17  Son of man, I have made thee a watchman unto the house of Israel: therefore hear the word at my mouth, and give them warning from </a:t>
            </a:r>
            <a:r>
              <a:rPr lang="en-US" sz="3600" dirty="0" smtClean="0"/>
              <a:t>me</a:t>
            </a:r>
            <a:endParaRPr lang="en-US" sz="3600" dirty="0"/>
          </a:p>
          <a:p>
            <a:r>
              <a:rPr lang="en-US" sz="3600" dirty="0"/>
              <a:t>Eze_33:6  But if the watchman see the sword come, and blow not the trumpet, and the people be not warned; if the sword come, and take any person from among them, he is taken away in his iniquity; but his blood will I require at the watchman's hand. </a:t>
            </a:r>
            <a:endParaRPr lang="en-US" dirty="0"/>
          </a:p>
        </p:txBody>
      </p:sp>
      <p:sp>
        <p:nvSpPr>
          <p:cNvPr id="5" name="Slide Number Placeholder 4"/>
          <p:cNvSpPr>
            <a:spLocks noGrp="1"/>
          </p:cNvSpPr>
          <p:nvPr>
            <p:ph type="sldNum" sz="quarter" idx="12"/>
          </p:nvPr>
        </p:nvSpPr>
        <p:spPr/>
        <p:txBody>
          <a:bodyPr/>
          <a:lstStyle/>
          <a:p>
            <a:fld id="{F7AC4DE6-9038-4C9A-B804-F41EF21FF12A}" type="slidenum">
              <a:rPr lang="en-US" smtClean="0"/>
              <a:t>107</a:t>
            </a:fld>
            <a:endParaRPr lang="en-US"/>
          </a:p>
        </p:txBody>
      </p:sp>
    </p:spTree>
    <p:extLst>
      <p:ext uri="{BB962C8B-B14F-4D97-AF65-F5344CB8AC3E}">
        <p14:creationId xmlns:p14="http://schemas.microsoft.com/office/powerpoint/2010/main" val="9047725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5910" y="0"/>
            <a:ext cx="11912957" cy="7478970"/>
          </a:xfrm>
          <a:prstGeom prst="rect">
            <a:avLst/>
          </a:prstGeom>
        </p:spPr>
        <p:txBody>
          <a:bodyPr wrap="square">
            <a:spAutoFit/>
          </a:bodyPr>
          <a:lstStyle/>
          <a:p>
            <a:r>
              <a:rPr lang="en-US" sz="4000" dirty="0" err="1"/>
              <a:t>Eph</a:t>
            </a:r>
            <a:r>
              <a:rPr lang="en-US" sz="4000" dirty="0"/>
              <a:t> 6:10  Finally, my brethren, be strong in the Lord, and in the power of his might. </a:t>
            </a:r>
          </a:p>
          <a:p>
            <a:r>
              <a:rPr lang="en-US" sz="4000" dirty="0" err="1"/>
              <a:t>Eph</a:t>
            </a:r>
            <a:r>
              <a:rPr lang="en-US" sz="4000" dirty="0"/>
              <a:t> 6:11  Put on the whole </a:t>
            </a:r>
            <a:r>
              <a:rPr lang="en-US" sz="4000" dirty="0" err="1"/>
              <a:t>armour</a:t>
            </a:r>
            <a:r>
              <a:rPr lang="en-US" sz="4000" dirty="0"/>
              <a:t> of God, that ye may be able to stand against the wiles of the devil. </a:t>
            </a:r>
          </a:p>
          <a:p>
            <a:r>
              <a:rPr lang="en-US" sz="4000" dirty="0" err="1"/>
              <a:t>Eph</a:t>
            </a:r>
            <a:r>
              <a:rPr lang="en-US" sz="4000" dirty="0"/>
              <a:t> 6:12  For we wrestle not against flesh and blood, but against principalities, against powers, against the rulers of the darkness of this world, against spiritual wickedness in high places. </a:t>
            </a:r>
          </a:p>
          <a:p>
            <a:r>
              <a:rPr lang="en-US" sz="4000" dirty="0" err="1"/>
              <a:t>Eph</a:t>
            </a:r>
            <a:r>
              <a:rPr lang="en-US" sz="4000" dirty="0"/>
              <a:t> 6:13  Wherefore take unto you the whole </a:t>
            </a:r>
            <a:r>
              <a:rPr lang="en-US" sz="4000" dirty="0" err="1"/>
              <a:t>armour</a:t>
            </a:r>
            <a:r>
              <a:rPr lang="en-US" sz="4000" dirty="0"/>
              <a:t> of God, that ye may be able to withstand in the evil day, and having done all, to stand. </a:t>
            </a:r>
          </a:p>
          <a:p>
            <a:r>
              <a:rPr lang="en-US" sz="4000" dirty="0" smtClean="0"/>
              <a:t> </a:t>
            </a:r>
            <a:endParaRPr lang="en-US" sz="4000" dirty="0"/>
          </a:p>
        </p:txBody>
      </p:sp>
      <p:sp>
        <p:nvSpPr>
          <p:cNvPr id="4" name="Slide Number Placeholder 3"/>
          <p:cNvSpPr>
            <a:spLocks noGrp="1"/>
          </p:cNvSpPr>
          <p:nvPr>
            <p:ph type="sldNum" sz="quarter" idx="12"/>
          </p:nvPr>
        </p:nvSpPr>
        <p:spPr/>
        <p:txBody>
          <a:bodyPr/>
          <a:lstStyle/>
          <a:p>
            <a:fld id="{F7AC4DE6-9038-4C9A-B804-F41EF21FF12A}" type="slidenum">
              <a:rPr lang="en-US" smtClean="0"/>
              <a:t>108</a:t>
            </a:fld>
            <a:endParaRPr lang="en-US"/>
          </a:p>
        </p:txBody>
      </p:sp>
    </p:spTree>
    <p:extLst>
      <p:ext uri="{BB962C8B-B14F-4D97-AF65-F5344CB8AC3E}">
        <p14:creationId xmlns:p14="http://schemas.microsoft.com/office/powerpoint/2010/main" val="273274715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4851" y="117693"/>
            <a:ext cx="10972800" cy="6740307"/>
          </a:xfrm>
          <a:prstGeom prst="rect">
            <a:avLst/>
          </a:prstGeom>
        </p:spPr>
        <p:txBody>
          <a:bodyPr wrap="square">
            <a:spAutoFit/>
          </a:bodyPr>
          <a:lstStyle/>
          <a:p>
            <a:r>
              <a:rPr lang="en-US" sz="3600" dirty="0" err="1"/>
              <a:t>Eph</a:t>
            </a:r>
            <a:r>
              <a:rPr lang="en-US" sz="3600" dirty="0"/>
              <a:t> 6:14  Stand therefore, having your loins girt about with truth, and having on the breastplate of righteousness; </a:t>
            </a:r>
          </a:p>
          <a:p>
            <a:r>
              <a:rPr lang="en-US" sz="3600" dirty="0" err="1"/>
              <a:t>Eph</a:t>
            </a:r>
            <a:r>
              <a:rPr lang="en-US" sz="3600" dirty="0"/>
              <a:t> 6:15  And your feet shod with the preparation of the gospel of peace; </a:t>
            </a:r>
          </a:p>
          <a:p>
            <a:r>
              <a:rPr lang="en-US" sz="3600" dirty="0" err="1"/>
              <a:t>Eph</a:t>
            </a:r>
            <a:r>
              <a:rPr lang="en-US" sz="3600" dirty="0"/>
              <a:t> 6:16  Above all, taking the shield of faith, wherewith ye shall be able to quench all the fiery darts of the wicked. </a:t>
            </a:r>
          </a:p>
          <a:p>
            <a:r>
              <a:rPr lang="en-US" sz="3600" dirty="0" err="1"/>
              <a:t>Eph</a:t>
            </a:r>
            <a:r>
              <a:rPr lang="en-US" sz="3600" dirty="0"/>
              <a:t> 6:17  And take the helmet of salvation, and the sword of the Spirit, which is the word of God: </a:t>
            </a:r>
          </a:p>
          <a:p>
            <a:r>
              <a:rPr lang="en-US" sz="3600" dirty="0" err="1"/>
              <a:t>Eph</a:t>
            </a:r>
            <a:r>
              <a:rPr lang="en-US" sz="3600" dirty="0"/>
              <a:t> 6:18  Praying always with all prayer and supplication in the Spirit, and watching thereunto with all perseverance and supplication for all saints; </a:t>
            </a:r>
          </a:p>
        </p:txBody>
      </p:sp>
      <p:sp>
        <p:nvSpPr>
          <p:cNvPr id="4" name="Slide Number Placeholder 3"/>
          <p:cNvSpPr>
            <a:spLocks noGrp="1"/>
          </p:cNvSpPr>
          <p:nvPr>
            <p:ph type="sldNum" sz="quarter" idx="12"/>
          </p:nvPr>
        </p:nvSpPr>
        <p:spPr/>
        <p:txBody>
          <a:bodyPr/>
          <a:lstStyle/>
          <a:p>
            <a:fld id="{F7AC4DE6-9038-4C9A-B804-F41EF21FF12A}" type="slidenum">
              <a:rPr lang="en-US" smtClean="0"/>
              <a:t>109</a:t>
            </a:fld>
            <a:endParaRPr lang="en-US"/>
          </a:p>
        </p:txBody>
      </p:sp>
    </p:spTree>
    <p:extLst>
      <p:ext uri="{BB962C8B-B14F-4D97-AF65-F5344CB8AC3E}">
        <p14:creationId xmlns:p14="http://schemas.microsoft.com/office/powerpoint/2010/main" val="1738627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7517" y="546265"/>
            <a:ext cx="10889673" cy="5386090"/>
          </a:xfrm>
          <a:prstGeom prst="rect">
            <a:avLst/>
          </a:prstGeom>
        </p:spPr>
        <p:txBody>
          <a:bodyPr wrap="square">
            <a:spAutoFit/>
          </a:bodyPr>
          <a:lstStyle/>
          <a:p>
            <a:r>
              <a:rPr lang="en-US" sz="3200" dirty="0" smtClean="0"/>
              <a:t>8 But </a:t>
            </a:r>
            <a:r>
              <a:rPr lang="en-US" sz="3200" dirty="0"/>
              <a:t>Noah found grace in the eyes of the LORD. These are the generations of Noah: Noah was a just man and </a:t>
            </a:r>
            <a:r>
              <a:rPr lang="en-US" sz="4000" dirty="0">
                <a:solidFill>
                  <a:srgbClr val="FF0000"/>
                </a:solidFill>
              </a:rPr>
              <a:t>perfect in his generations,</a:t>
            </a:r>
            <a:r>
              <a:rPr lang="en-US" sz="3200" dirty="0"/>
              <a:t> and Noah walked with God</a:t>
            </a:r>
            <a:r>
              <a:rPr lang="en-US" sz="3200" dirty="0" smtClean="0"/>
              <a:t>.</a:t>
            </a:r>
          </a:p>
          <a:p>
            <a:endParaRPr lang="en-US" sz="3200" dirty="0" smtClean="0"/>
          </a:p>
          <a:p>
            <a:r>
              <a:rPr lang="en-US" sz="4000" dirty="0"/>
              <a:t>Noah was chosen to carry on and re-start humanity after the flood because he was a believer in God. Additionally he was “perfect in his generations” which </a:t>
            </a:r>
            <a:r>
              <a:rPr lang="en-US" sz="4000" dirty="0" smtClean="0"/>
              <a:t>seems to imply </a:t>
            </a:r>
            <a:r>
              <a:rPr lang="en-US" sz="4000" dirty="0"/>
              <a:t>that his genetic bloodline and ancestry was 100% human. </a:t>
            </a:r>
          </a:p>
        </p:txBody>
      </p:sp>
      <p:sp>
        <p:nvSpPr>
          <p:cNvPr id="2" name="Slide Number Placeholder 1"/>
          <p:cNvSpPr>
            <a:spLocks noGrp="1"/>
          </p:cNvSpPr>
          <p:nvPr>
            <p:ph type="sldNum" sz="quarter" idx="12"/>
          </p:nvPr>
        </p:nvSpPr>
        <p:spPr/>
        <p:txBody>
          <a:bodyPr/>
          <a:lstStyle/>
          <a:p>
            <a:fld id="{F7AC4DE6-9038-4C9A-B804-F41EF21FF12A}" type="slidenum">
              <a:rPr lang="en-US" smtClean="0"/>
              <a:t>11</a:t>
            </a:fld>
            <a:endParaRPr lang="en-US"/>
          </a:p>
        </p:txBody>
      </p:sp>
    </p:spTree>
    <p:extLst>
      <p:ext uri="{BB962C8B-B14F-4D97-AF65-F5344CB8AC3E}">
        <p14:creationId xmlns:p14="http://schemas.microsoft.com/office/powerpoint/2010/main" val="85359963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110</a:t>
            </a:fld>
            <a:endParaRPr lang="en-US"/>
          </a:p>
        </p:txBody>
      </p:sp>
      <p:sp>
        <p:nvSpPr>
          <p:cNvPr id="5" name="Rectangle 4"/>
          <p:cNvSpPr/>
          <p:nvPr/>
        </p:nvSpPr>
        <p:spPr>
          <a:xfrm>
            <a:off x="134471" y="335846"/>
            <a:ext cx="11900647" cy="6617196"/>
          </a:xfrm>
          <a:prstGeom prst="rect">
            <a:avLst/>
          </a:prstGeom>
        </p:spPr>
        <p:txBody>
          <a:bodyPr wrap="square">
            <a:spAutoFit/>
          </a:bodyPr>
          <a:lstStyle/>
          <a:p>
            <a:r>
              <a:rPr lang="en-US" sz="3200" dirty="0"/>
              <a:t>Fa</a:t>
            </a:r>
            <a:r>
              <a:rPr lang="en-US" sz="3600" dirty="0"/>
              <a:t>ther God, creator of heaven and earth, I come to You in the name of Jesus Christ Your Son. I come as a sinner seeking forgiveness and cleansing from all sins committed against You, and others made in Your image. I </a:t>
            </a:r>
            <a:r>
              <a:rPr lang="en-US" sz="3600" dirty="0" err="1"/>
              <a:t>honour</a:t>
            </a:r>
            <a:r>
              <a:rPr lang="en-US" sz="3600" dirty="0"/>
              <a:t> my earthly father and mother and all of my ancestors of flesh and blood, and of the spirit by adoption and god-parents, but I utterly turn away from and renounce all their sins. I forgive my ancestors for the effects of their sins on me and my children. I confess and renounce all of my own sins. I renounce and rebuke Satan and every spiritual power of his affecting me and my family.</a:t>
            </a:r>
          </a:p>
          <a:p>
            <a:endParaRPr lang="en-US" sz="3200" dirty="0"/>
          </a:p>
          <a:p>
            <a:r>
              <a:rPr lang="en-US" sz="3200" dirty="0" smtClean="0"/>
              <a:t> </a:t>
            </a:r>
            <a:endParaRPr lang="en-US" sz="3200" dirty="0"/>
          </a:p>
        </p:txBody>
      </p:sp>
    </p:spTree>
    <p:extLst>
      <p:ext uri="{BB962C8B-B14F-4D97-AF65-F5344CB8AC3E}">
        <p14:creationId xmlns:p14="http://schemas.microsoft.com/office/powerpoint/2010/main" val="259751849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111</a:t>
            </a:fld>
            <a:endParaRPr lang="en-US"/>
          </a:p>
        </p:txBody>
      </p:sp>
      <p:sp>
        <p:nvSpPr>
          <p:cNvPr id="4" name="Rectangle 3"/>
          <p:cNvSpPr/>
          <p:nvPr/>
        </p:nvSpPr>
        <p:spPr>
          <a:xfrm>
            <a:off x="0" y="416860"/>
            <a:ext cx="12178552" cy="6186309"/>
          </a:xfrm>
          <a:prstGeom prst="rect">
            <a:avLst/>
          </a:prstGeom>
        </p:spPr>
        <p:txBody>
          <a:bodyPr wrap="square">
            <a:spAutoFit/>
          </a:bodyPr>
          <a:lstStyle/>
          <a:p>
            <a:r>
              <a:rPr lang="en-US" sz="3600" dirty="0"/>
              <a:t>I renounce and forsake all involvement in Freemasonry or any other lodge or craft by my ancestors and myself. I renounce </a:t>
            </a:r>
            <a:r>
              <a:rPr lang="en-US" sz="3600" dirty="0">
                <a:solidFill>
                  <a:srgbClr val="FF0000"/>
                </a:solidFill>
              </a:rPr>
              <a:t>witchcraft</a:t>
            </a:r>
            <a:r>
              <a:rPr lang="en-US" sz="3600" dirty="0"/>
              <a:t>, the principal spirit behind Freemasonry, and I renounce </a:t>
            </a:r>
            <a:r>
              <a:rPr lang="en-US" sz="3600" dirty="0" err="1">
                <a:solidFill>
                  <a:srgbClr val="FF0000"/>
                </a:solidFill>
              </a:rPr>
              <a:t>Baphomet</a:t>
            </a:r>
            <a:r>
              <a:rPr lang="en-US" sz="3600" dirty="0">
                <a:solidFill>
                  <a:srgbClr val="FF0000"/>
                </a:solidFill>
              </a:rPr>
              <a:t>, the Spirit of Antichrist </a:t>
            </a:r>
            <a:r>
              <a:rPr lang="en-US" sz="3600" dirty="0"/>
              <a:t>and the curse of the </a:t>
            </a:r>
            <a:r>
              <a:rPr lang="en-US" sz="3600" dirty="0" err="1"/>
              <a:t>Luciferian</a:t>
            </a:r>
            <a:r>
              <a:rPr lang="en-US" sz="3600" dirty="0"/>
              <a:t> doctrine. I renounce the </a:t>
            </a:r>
            <a:r>
              <a:rPr lang="en-US" sz="3600" dirty="0">
                <a:solidFill>
                  <a:srgbClr val="FF0000"/>
                </a:solidFill>
              </a:rPr>
              <a:t>idolatry, blasphemy, secrecy and deception </a:t>
            </a:r>
            <a:r>
              <a:rPr lang="en-US" sz="3600" dirty="0"/>
              <a:t>of Masonry at every level. I specifically renounce the </a:t>
            </a:r>
            <a:r>
              <a:rPr lang="en-US" sz="3600" dirty="0">
                <a:solidFill>
                  <a:srgbClr val="FF0000"/>
                </a:solidFill>
              </a:rPr>
              <a:t>insecurity, the love of position and power, the love of money, avarice or greed, and the pride </a:t>
            </a:r>
            <a:r>
              <a:rPr lang="en-US" sz="3600" dirty="0"/>
              <a:t>which would have led my ancestors into Masonry. I renounce all the fears which held them in Masonry, especially the </a:t>
            </a:r>
            <a:r>
              <a:rPr lang="en-US" sz="3600" dirty="0">
                <a:solidFill>
                  <a:srgbClr val="FF0000"/>
                </a:solidFill>
              </a:rPr>
              <a:t>fears of death, fears of men, and fears of trusting, in the name of Jesus Christ.</a:t>
            </a:r>
          </a:p>
        </p:txBody>
      </p:sp>
    </p:spTree>
    <p:extLst>
      <p:ext uri="{BB962C8B-B14F-4D97-AF65-F5344CB8AC3E}">
        <p14:creationId xmlns:p14="http://schemas.microsoft.com/office/powerpoint/2010/main" val="119816604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112</a:t>
            </a:fld>
            <a:endParaRPr lang="en-US"/>
          </a:p>
        </p:txBody>
      </p:sp>
      <p:sp>
        <p:nvSpPr>
          <p:cNvPr id="4" name="Rectangle 3"/>
          <p:cNvSpPr/>
          <p:nvPr/>
        </p:nvSpPr>
        <p:spPr>
          <a:xfrm>
            <a:off x="201706" y="147919"/>
            <a:ext cx="11766176" cy="5632311"/>
          </a:xfrm>
          <a:prstGeom prst="rect">
            <a:avLst/>
          </a:prstGeom>
        </p:spPr>
        <p:txBody>
          <a:bodyPr wrap="square">
            <a:spAutoFit/>
          </a:bodyPr>
          <a:lstStyle/>
          <a:p>
            <a:r>
              <a:rPr lang="en-US" sz="3600" dirty="0"/>
              <a:t>I renounce every position held in the lodge by any of my ancestors, including "</a:t>
            </a:r>
            <a:r>
              <a:rPr lang="en-US" sz="3600" dirty="0">
                <a:solidFill>
                  <a:srgbClr val="FF0000"/>
                </a:solidFill>
              </a:rPr>
              <a:t>Tyler", "Master", "Worshipful Master</a:t>
            </a:r>
            <a:r>
              <a:rPr lang="en-US" sz="3600" dirty="0"/>
              <a:t>" or any other. I renounce the calling of any man "Master", for Jesus Christ is my only master and Lord, and He forbids anyone else having that title. I renounce the entrapping of others into Masonry, and observing the helplessness of others during the rituals. I renounce the effects of Masonry passed on to me through any female ancestor who felt distrusted and </a:t>
            </a:r>
            <a:r>
              <a:rPr lang="en-US" sz="3600" dirty="0">
                <a:solidFill>
                  <a:srgbClr val="FF0000"/>
                </a:solidFill>
              </a:rPr>
              <a:t>rejected</a:t>
            </a:r>
            <a:r>
              <a:rPr lang="en-US" sz="3600" dirty="0"/>
              <a:t> by her husband as he entered and attended any lodge and refused to tell her of his secret activities."</a:t>
            </a:r>
          </a:p>
        </p:txBody>
      </p:sp>
    </p:spTree>
    <p:extLst>
      <p:ext uri="{BB962C8B-B14F-4D97-AF65-F5344CB8AC3E}">
        <p14:creationId xmlns:p14="http://schemas.microsoft.com/office/powerpoint/2010/main" val="86430041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113</a:t>
            </a:fld>
            <a:endParaRPr lang="en-US"/>
          </a:p>
        </p:txBody>
      </p:sp>
      <p:sp>
        <p:nvSpPr>
          <p:cNvPr id="4" name="Rectangle 3"/>
          <p:cNvSpPr/>
          <p:nvPr/>
        </p:nvSpPr>
        <p:spPr>
          <a:xfrm>
            <a:off x="0" y="0"/>
            <a:ext cx="12191999" cy="7120999"/>
          </a:xfrm>
          <a:prstGeom prst="rect">
            <a:avLst/>
          </a:prstGeom>
        </p:spPr>
        <p:txBody>
          <a:bodyPr wrap="square">
            <a:spAutoFit/>
          </a:bodyPr>
          <a:lstStyle/>
          <a:p>
            <a:r>
              <a:rPr lang="en-US" sz="3200" dirty="0"/>
              <a:t>1st </a:t>
            </a:r>
            <a:r>
              <a:rPr lang="en-US" sz="3200" dirty="0" smtClean="0"/>
              <a:t>Degree</a:t>
            </a:r>
            <a:endParaRPr lang="en-US" sz="3200" dirty="0"/>
          </a:p>
          <a:p>
            <a:r>
              <a:rPr lang="en-US" sz="3200" dirty="0"/>
              <a:t>"I renounce the oaths taken and the curses involved in the First or Entered Apprentice degree, especially their effects on the </a:t>
            </a:r>
            <a:r>
              <a:rPr lang="en-US" sz="3200" dirty="0">
                <a:solidFill>
                  <a:srgbClr val="FF0000"/>
                </a:solidFill>
              </a:rPr>
              <a:t>throat and tongue.</a:t>
            </a:r>
            <a:r>
              <a:rPr lang="en-US" sz="3200" dirty="0"/>
              <a:t> I renounce the </a:t>
            </a:r>
            <a:r>
              <a:rPr lang="en-US" sz="3200" dirty="0">
                <a:solidFill>
                  <a:srgbClr val="FF0000"/>
                </a:solidFill>
              </a:rPr>
              <a:t>hoodwink, the blindfold</a:t>
            </a:r>
            <a:r>
              <a:rPr lang="en-US" sz="3200" dirty="0"/>
              <a:t>, and its effects on emotions and eyes, including all </a:t>
            </a:r>
            <a:r>
              <a:rPr lang="en-US" sz="3200" dirty="0">
                <a:solidFill>
                  <a:srgbClr val="FF0000"/>
                </a:solidFill>
              </a:rPr>
              <a:t>confusion, fear of the dark, fear of the light, and fear of sudden noises.</a:t>
            </a:r>
            <a:r>
              <a:rPr lang="en-US" sz="3200" dirty="0"/>
              <a:t> I renounce the secret word, </a:t>
            </a:r>
            <a:r>
              <a:rPr lang="en-US" sz="3200" dirty="0">
                <a:solidFill>
                  <a:srgbClr val="FF0000"/>
                </a:solidFill>
              </a:rPr>
              <a:t>BOAZ,</a:t>
            </a:r>
            <a:r>
              <a:rPr lang="en-US" sz="3200" dirty="0"/>
              <a:t> and all it means. I renounce the mixing and mingling of truth and </a:t>
            </a:r>
            <a:r>
              <a:rPr lang="en-US" sz="3200" dirty="0">
                <a:solidFill>
                  <a:srgbClr val="FF0000"/>
                </a:solidFill>
              </a:rPr>
              <a:t>error</a:t>
            </a:r>
            <a:r>
              <a:rPr lang="en-US" sz="3200" dirty="0"/>
              <a:t>, and the </a:t>
            </a:r>
            <a:r>
              <a:rPr lang="en-US" sz="3200" dirty="0">
                <a:solidFill>
                  <a:srgbClr val="FF0000"/>
                </a:solidFill>
              </a:rPr>
              <a:t>blasphemy</a:t>
            </a:r>
            <a:r>
              <a:rPr lang="en-US" sz="3200" dirty="0"/>
              <a:t> of this degree of Masonry. I renounce the </a:t>
            </a:r>
            <a:r>
              <a:rPr lang="en-US" sz="3200" dirty="0">
                <a:solidFill>
                  <a:srgbClr val="FF0000"/>
                </a:solidFill>
              </a:rPr>
              <a:t>noose around the neck, the fear of choking and also every spirit causing asthma</a:t>
            </a:r>
            <a:r>
              <a:rPr lang="en-US" sz="3200" dirty="0"/>
              <a:t>, </a:t>
            </a:r>
            <a:r>
              <a:rPr lang="en-US" sz="3200" dirty="0" err="1">
                <a:solidFill>
                  <a:srgbClr val="FF0000"/>
                </a:solidFill>
              </a:rPr>
              <a:t>hayfever</a:t>
            </a:r>
            <a:r>
              <a:rPr lang="en-US" sz="3200" dirty="0">
                <a:solidFill>
                  <a:srgbClr val="FF0000"/>
                </a:solidFill>
              </a:rPr>
              <a:t>, emphysema or any other breathing difficulty</a:t>
            </a:r>
            <a:r>
              <a:rPr lang="en-US" sz="3200" dirty="0"/>
              <a:t>. I renounce the </a:t>
            </a:r>
            <a:r>
              <a:rPr lang="en-US" sz="3200" dirty="0">
                <a:solidFill>
                  <a:srgbClr val="FF0000"/>
                </a:solidFill>
              </a:rPr>
              <a:t>compass point, sword or sphere held against the breast, the fear of death by stabbing pain, and the fear of heart attack </a:t>
            </a:r>
            <a:r>
              <a:rPr lang="en-US" sz="3200" dirty="0"/>
              <a:t>from this degree.</a:t>
            </a:r>
          </a:p>
          <a:p>
            <a:endParaRPr lang="en-US" sz="3200" dirty="0"/>
          </a:p>
          <a:p>
            <a:r>
              <a:rPr lang="en-US" sz="3200" dirty="0" smtClean="0"/>
              <a:t> </a:t>
            </a:r>
            <a:endParaRPr lang="en-US" sz="3200" dirty="0"/>
          </a:p>
        </p:txBody>
      </p:sp>
    </p:spTree>
    <p:extLst>
      <p:ext uri="{BB962C8B-B14F-4D97-AF65-F5344CB8AC3E}">
        <p14:creationId xmlns:p14="http://schemas.microsoft.com/office/powerpoint/2010/main" val="383623642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114</a:t>
            </a:fld>
            <a:endParaRPr lang="en-US"/>
          </a:p>
        </p:txBody>
      </p:sp>
      <p:sp>
        <p:nvSpPr>
          <p:cNvPr id="4" name="Rectangle 3"/>
          <p:cNvSpPr/>
          <p:nvPr/>
        </p:nvSpPr>
        <p:spPr>
          <a:xfrm>
            <a:off x="645459" y="484094"/>
            <a:ext cx="10650070" cy="4524315"/>
          </a:xfrm>
          <a:prstGeom prst="rect">
            <a:avLst/>
          </a:prstGeom>
        </p:spPr>
        <p:txBody>
          <a:bodyPr wrap="square">
            <a:spAutoFit/>
          </a:bodyPr>
          <a:lstStyle/>
          <a:p>
            <a:r>
              <a:rPr lang="en-US" sz="4800" dirty="0"/>
              <a:t>In the name of Jesus Christ, I now pray for healing of .......... (</a:t>
            </a:r>
            <a:r>
              <a:rPr lang="en-US" sz="4800" dirty="0">
                <a:solidFill>
                  <a:srgbClr val="FF0000"/>
                </a:solidFill>
              </a:rPr>
              <a:t>throat, vocal cords, nasal passages, sinus, bronchial tubes </a:t>
            </a:r>
            <a:r>
              <a:rPr lang="en-US" sz="4800" dirty="0" err="1">
                <a:solidFill>
                  <a:srgbClr val="FF0000"/>
                </a:solidFill>
              </a:rPr>
              <a:t>etc</a:t>
            </a:r>
            <a:r>
              <a:rPr lang="en-US" sz="4800" dirty="0">
                <a:solidFill>
                  <a:srgbClr val="FF0000"/>
                </a:solidFill>
              </a:rPr>
              <a:t>)</a:t>
            </a:r>
            <a:r>
              <a:rPr lang="en-US" sz="4800" dirty="0"/>
              <a:t>, for healing of the </a:t>
            </a:r>
            <a:r>
              <a:rPr lang="en-US" sz="4800" dirty="0">
                <a:solidFill>
                  <a:srgbClr val="FF0000"/>
                </a:solidFill>
              </a:rPr>
              <a:t>speech area</a:t>
            </a:r>
            <a:r>
              <a:rPr lang="en-US" sz="4800" dirty="0"/>
              <a:t>, and the release of the Word of God to me and through me and my family."</a:t>
            </a:r>
          </a:p>
        </p:txBody>
      </p:sp>
    </p:spTree>
    <p:extLst>
      <p:ext uri="{BB962C8B-B14F-4D97-AF65-F5344CB8AC3E}">
        <p14:creationId xmlns:p14="http://schemas.microsoft.com/office/powerpoint/2010/main" val="87461043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115</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2767013"/>
            <a:ext cx="105171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24435" y="403412"/>
            <a:ext cx="11403106" cy="6186309"/>
          </a:xfrm>
          <a:prstGeom prst="rect">
            <a:avLst/>
          </a:prstGeom>
        </p:spPr>
        <p:txBody>
          <a:bodyPr wrap="square">
            <a:spAutoFit/>
          </a:bodyPr>
          <a:lstStyle/>
          <a:p>
            <a:r>
              <a:rPr lang="en-US" sz="3600" dirty="0"/>
              <a:t>2nd Degree</a:t>
            </a:r>
          </a:p>
          <a:p>
            <a:endParaRPr lang="en-US" sz="3600" dirty="0"/>
          </a:p>
          <a:p>
            <a:r>
              <a:rPr lang="en-US" sz="3600" dirty="0"/>
              <a:t>"I renounce the oaths taken and the curses involved in the second or Fellow Craft degree of Masonry, especially the curses on the </a:t>
            </a:r>
            <a:r>
              <a:rPr lang="en-US" sz="3600" dirty="0">
                <a:solidFill>
                  <a:srgbClr val="FF0000"/>
                </a:solidFill>
              </a:rPr>
              <a:t>heart and chest. I renounce the secret words JACHIN and SHIBBOLETH </a:t>
            </a:r>
            <a:r>
              <a:rPr lang="en-US" sz="3600" dirty="0"/>
              <a:t>and all that these mean. I cut off </a:t>
            </a:r>
            <a:r>
              <a:rPr lang="en-US" sz="3600" dirty="0">
                <a:solidFill>
                  <a:srgbClr val="FF0000"/>
                </a:solidFill>
              </a:rPr>
              <a:t>emotional hardness, apathy, indifference, unbelief, and deep anger </a:t>
            </a:r>
            <a:r>
              <a:rPr lang="en-US" sz="3600" dirty="0"/>
              <a:t>from me and my family. In the name of Jesus Christ, I pray for the healing of .......... (the chest/ lung/ heart area) and also for the healing of my emotions, and ask to be made sensitive to the Holy Spirit of God."</a:t>
            </a:r>
          </a:p>
        </p:txBody>
      </p:sp>
    </p:spTree>
    <p:extLst>
      <p:ext uri="{BB962C8B-B14F-4D97-AF65-F5344CB8AC3E}">
        <p14:creationId xmlns:p14="http://schemas.microsoft.com/office/powerpoint/2010/main" val="348321741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116</a:t>
            </a:fld>
            <a:endParaRPr lang="en-US"/>
          </a:p>
        </p:txBody>
      </p:sp>
      <p:sp>
        <p:nvSpPr>
          <p:cNvPr id="4" name="Rectangle 3"/>
          <p:cNvSpPr/>
          <p:nvPr/>
        </p:nvSpPr>
        <p:spPr>
          <a:xfrm>
            <a:off x="147919" y="0"/>
            <a:ext cx="12044082" cy="6740307"/>
          </a:xfrm>
          <a:prstGeom prst="rect">
            <a:avLst/>
          </a:prstGeom>
        </p:spPr>
        <p:txBody>
          <a:bodyPr wrap="square">
            <a:spAutoFit/>
          </a:bodyPr>
          <a:lstStyle/>
          <a:p>
            <a:r>
              <a:rPr lang="en-US" sz="3600" dirty="0"/>
              <a:t>3rd </a:t>
            </a:r>
            <a:r>
              <a:rPr lang="en-US" sz="3600" dirty="0" smtClean="0"/>
              <a:t>Degree</a:t>
            </a:r>
            <a:endParaRPr lang="en-US" sz="3600" dirty="0"/>
          </a:p>
          <a:p>
            <a:r>
              <a:rPr lang="en-US" sz="3600" dirty="0"/>
              <a:t>"I renounce the oaths taken and the curses involved in the third or Master Mason degree, especially the curses on the stomach and womb area. I renounce the secret words </a:t>
            </a:r>
            <a:r>
              <a:rPr lang="en-US" sz="3600" dirty="0">
                <a:solidFill>
                  <a:srgbClr val="FF0000"/>
                </a:solidFill>
              </a:rPr>
              <a:t>MAHA BONE, MACHABEN, MACHBINNA and TUBAL CAIN</a:t>
            </a:r>
            <a:r>
              <a:rPr lang="en-US" sz="3600" dirty="0"/>
              <a:t>, and all that they mean. I renounce the spirit of </a:t>
            </a:r>
            <a:r>
              <a:rPr lang="en-US" sz="3600" dirty="0">
                <a:solidFill>
                  <a:srgbClr val="FF0000"/>
                </a:solidFill>
              </a:rPr>
              <a:t>death from the blows to the head enacted as ritual murder, the fear of death, false martyrdom, fear of violent gang attack, assault, or rape</a:t>
            </a:r>
            <a:r>
              <a:rPr lang="en-US" sz="3600" dirty="0"/>
              <a:t>, and the </a:t>
            </a:r>
            <a:r>
              <a:rPr lang="en-US" sz="3600" dirty="0">
                <a:solidFill>
                  <a:srgbClr val="FF0000"/>
                </a:solidFill>
              </a:rPr>
              <a:t>helplessness</a:t>
            </a:r>
            <a:r>
              <a:rPr lang="en-US" sz="3600" dirty="0"/>
              <a:t> of this degree. I renounce the falling into the coffin or stretcher involved in the ritual of </a:t>
            </a:r>
            <a:r>
              <a:rPr lang="en-US" sz="3600" dirty="0">
                <a:solidFill>
                  <a:srgbClr val="FF0000"/>
                </a:solidFill>
              </a:rPr>
              <a:t>murder</a:t>
            </a:r>
            <a:r>
              <a:rPr lang="en-US" sz="3600" dirty="0"/>
              <a:t>. I renounce the </a:t>
            </a:r>
            <a:r>
              <a:rPr lang="en-US" sz="3600" dirty="0">
                <a:solidFill>
                  <a:srgbClr val="FF0000"/>
                </a:solidFill>
              </a:rPr>
              <a:t>false resurrection </a:t>
            </a:r>
            <a:r>
              <a:rPr lang="en-US" sz="3600" dirty="0"/>
              <a:t>of this degree, because only Jesus Christ is the resurrection and the life! </a:t>
            </a:r>
            <a:r>
              <a:rPr lang="en-US" sz="3600" dirty="0" smtClean="0"/>
              <a:t> </a:t>
            </a:r>
            <a:endParaRPr lang="en-US" sz="3600" dirty="0"/>
          </a:p>
        </p:txBody>
      </p:sp>
    </p:spTree>
    <p:extLst>
      <p:ext uri="{BB962C8B-B14F-4D97-AF65-F5344CB8AC3E}">
        <p14:creationId xmlns:p14="http://schemas.microsoft.com/office/powerpoint/2010/main" val="305935991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117</a:t>
            </a:fld>
            <a:endParaRPr lang="en-US"/>
          </a:p>
        </p:txBody>
      </p:sp>
      <p:sp>
        <p:nvSpPr>
          <p:cNvPr id="4" name="Rectangle 3"/>
          <p:cNvSpPr/>
          <p:nvPr/>
        </p:nvSpPr>
        <p:spPr>
          <a:xfrm>
            <a:off x="416858" y="1210236"/>
            <a:ext cx="11322423" cy="3970318"/>
          </a:xfrm>
          <a:prstGeom prst="rect">
            <a:avLst/>
          </a:prstGeom>
        </p:spPr>
        <p:txBody>
          <a:bodyPr wrap="square">
            <a:spAutoFit/>
          </a:bodyPr>
          <a:lstStyle/>
          <a:p>
            <a:r>
              <a:rPr lang="en-US" sz="3600" dirty="0"/>
              <a:t>I also renounce the blasphemous kissing of the Bible on a witchcraft oath. I cut off all spirits of </a:t>
            </a:r>
            <a:r>
              <a:rPr lang="en-US" sz="3600" dirty="0">
                <a:solidFill>
                  <a:srgbClr val="FF0000"/>
                </a:solidFill>
              </a:rPr>
              <a:t>death, witchcraft and deception. </a:t>
            </a:r>
            <a:r>
              <a:rPr lang="en-US" sz="3600" dirty="0"/>
              <a:t>In the name of Jesus Christ I pray for the healing of .......... (the </a:t>
            </a:r>
            <a:r>
              <a:rPr lang="en-US" sz="3600" dirty="0">
                <a:solidFill>
                  <a:srgbClr val="FF0000"/>
                </a:solidFill>
              </a:rPr>
              <a:t>stomach, gall bladder, womb, liver and any other organs of </a:t>
            </a:r>
            <a:r>
              <a:rPr lang="en-US" sz="3600" dirty="0"/>
              <a:t>my body affected by masonry) and I ask for a release of compassion and understanding for me and my family."</a:t>
            </a:r>
          </a:p>
        </p:txBody>
      </p:sp>
    </p:spTree>
    <p:extLst>
      <p:ext uri="{BB962C8B-B14F-4D97-AF65-F5344CB8AC3E}">
        <p14:creationId xmlns:p14="http://schemas.microsoft.com/office/powerpoint/2010/main" val="138329959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118</a:t>
            </a:fld>
            <a:endParaRPr lang="en-US"/>
          </a:p>
        </p:txBody>
      </p:sp>
      <p:sp>
        <p:nvSpPr>
          <p:cNvPr id="4" name="Rectangle 3"/>
          <p:cNvSpPr/>
          <p:nvPr/>
        </p:nvSpPr>
        <p:spPr>
          <a:xfrm>
            <a:off x="699247" y="117693"/>
            <a:ext cx="10636624" cy="6740307"/>
          </a:xfrm>
          <a:prstGeom prst="rect">
            <a:avLst/>
          </a:prstGeom>
        </p:spPr>
        <p:txBody>
          <a:bodyPr wrap="square">
            <a:spAutoFit/>
          </a:bodyPr>
          <a:lstStyle/>
          <a:p>
            <a:r>
              <a:rPr lang="en-US" sz="3600" dirty="0"/>
              <a:t>I renounce the </a:t>
            </a:r>
            <a:r>
              <a:rPr lang="en-US" sz="3600" dirty="0">
                <a:solidFill>
                  <a:srgbClr val="FF0000"/>
                </a:solidFill>
              </a:rPr>
              <a:t>All-Seeing Third Eye of Freemasonry or Horus</a:t>
            </a:r>
            <a:r>
              <a:rPr lang="en-US" sz="3600" dirty="0"/>
              <a:t> in the forehead and its pagan and occult symbolism. I renounce </a:t>
            </a:r>
            <a:r>
              <a:rPr lang="en-US" sz="3600" dirty="0">
                <a:solidFill>
                  <a:srgbClr val="FF0000"/>
                </a:solidFill>
              </a:rPr>
              <a:t>all false communions taken, all mockery </a:t>
            </a:r>
            <a:r>
              <a:rPr lang="en-US" sz="3600" dirty="0"/>
              <a:t>of the redemptive work of Jesus Christ on the Cross of Calvary, all </a:t>
            </a:r>
            <a:r>
              <a:rPr lang="en-US" sz="3600" dirty="0">
                <a:solidFill>
                  <a:srgbClr val="FF0000"/>
                </a:solidFill>
              </a:rPr>
              <a:t>unbelief, confusion and depression</a:t>
            </a:r>
            <a:r>
              <a:rPr lang="en-US" sz="3600" dirty="0"/>
              <a:t>, and all worship of Lucifer as God. I renounce and forsake the </a:t>
            </a:r>
            <a:r>
              <a:rPr lang="en-US" sz="3600" dirty="0">
                <a:solidFill>
                  <a:srgbClr val="FF0000"/>
                </a:solidFill>
              </a:rPr>
              <a:t>lie</a:t>
            </a:r>
            <a:r>
              <a:rPr lang="en-US" sz="3600" dirty="0"/>
              <a:t> of Freemasonry that man is not sinful, but just imperfect, and so can redeem himself through good works. I rejoice that the Bible states that I cannot do a single thing to earn my salvation, but that I can only be saved by grace through faith in Jesus Christ and what He accomplished on the Cross of Calvary.</a:t>
            </a:r>
          </a:p>
        </p:txBody>
      </p:sp>
    </p:spTree>
    <p:extLst>
      <p:ext uri="{BB962C8B-B14F-4D97-AF65-F5344CB8AC3E}">
        <p14:creationId xmlns:p14="http://schemas.microsoft.com/office/powerpoint/2010/main" val="56159113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119</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2767013"/>
            <a:ext cx="105171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39588" y="524435"/>
            <a:ext cx="9950824" cy="5078313"/>
          </a:xfrm>
          <a:prstGeom prst="rect">
            <a:avLst/>
          </a:prstGeom>
        </p:spPr>
        <p:txBody>
          <a:bodyPr wrap="square">
            <a:spAutoFit/>
          </a:bodyPr>
          <a:lstStyle/>
          <a:p>
            <a:r>
              <a:rPr lang="en-US" sz="3600" dirty="0"/>
              <a:t> </a:t>
            </a:r>
            <a:r>
              <a:rPr lang="en-US" sz="3600" dirty="0" smtClean="0"/>
              <a:t>I receive healing from all  </a:t>
            </a:r>
            <a:r>
              <a:rPr lang="en-US" sz="3600" dirty="0"/>
              <a:t>of sickness, infirmity, curse, affliction, addiction, disease or allergy associated with these sins I have confessed and </a:t>
            </a:r>
            <a:r>
              <a:rPr lang="en-US" sz="3600" dirty="0" smtClean="0"/>
              <a:t>renounced and thank you Yahweh God</a:t>
            </a:r>
          </a:p>
          <a:p>
            <a:r>
              <a:rPr lang="en-US" sz="3600" dirty="0" smtClean="0"/>
              <a:t>I ask you to fill me Lord with </a:t>
            </a:r>
            <a:r>
              <a:rPr lang="en-US" sz="3600" dirty="0"/>
              <a:t>your Spirit, the spirit of wisdom and understanding, the spirit of counsel and might, the spirit of knowledge and of the fear of the </a:t>
            </a:r>
            <a:r>
              <a:rPr lang="en-US" sz="3600" dirty="0" smtClean="0"/>
              <a:t>LORD</a:t>
            </a:r>
          </a:p>
          <a:p>
            <a:r>
              <a:rPr lang="en-US" sz="3600" dirty="0" smtClean="0"/>
              <a:t>In Jesus Name Amen </a:t>
            </a:r>
            <a:endParaRPr lang="en-US" sz="3600" dirty="0"/>
          </a:p>
        </p:txBody>
      </p:sp>
    </p:spTree>
    <p:extLst>
      <p:ext uri="{BB962C8B-B14F-4D97-AF65-F5344CB8AC3E}">
        <p14:creationId xmlns:p14="http://schemas.microsoft.com/office/powerpoint/2010/main" val="3063206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634" y="127226"/>
            <a:ext cx="11186556" cy="6740307"/>
          </a:xfrm>
          <a:prstGeom prst="rect">
            <a:avLst/>
          </a:prstGeom>
        </p:spPr>
        <p:txBody>
          <a:bodyPr wrap="square">
            <a:spAutoFit/>
          </a:bodyPr>
          <a:lstStyle/>
          <a:p>
            <a:r>
              <a:rPr lang="en-US" sz="3600" dirty="0" smtClean="0"/>
              <a:t> Noah </a:t>
            </a:r>
            <a:r>
              <a:rPr lang="en-US" sz="3600" dirty="0"/>
              <a:t>had not been a part of the </a:t>
            </a:r>
            <a:r>
              <a:rPr lang="en-US" sz="3600" dirty="0" err="1"/>
              <a:t>Nephilim</a:t>
            </a:r>
            <a:r>
              <a:rPr lang="en-US" sz="3600" dirty="0"/>
              <a:t> hybridization that was plaguing humanity. The Hebrew word for “perfect” in that verse is </a:t>
            </a:r>
            <a:r>
              <a:rPr lang="en-US" sz="3600" dirty="0" err="1">
                <a:solidFill>
                  <a:srgbClr val="FF0000"/>
                </a:solidFill>
              </a:rPr>
              <a:t>tamiym</a:t>
            </a:r>
            <a:r>
              <a:rPr lang="en-US" sz="3600" dirty="0"/>
              <a:t>, which means “complete, whole” with reference to health and physical condition. </a:t>
            </a:r>
            <a:r>
              <a:rPr lang="en-US" sz="3600" dirty="0" smtClean="0"/>
              <a:t>                            This </a:t>
            </a:r>
            <a:r>
              <a:rPr lang="en-US" sz="3600" dirty="0"/>
              <a:t>is the same word used to describe the condition of animal sacrifices to the Lord</a:t>
            </a:r>
            <a:r>
              <a:rPr lang="en-US" sz="3600" dirty="0" smtClean="0"/>
              <a:t>:</a:t>
            </a:r>
          </a:p>
          <a:p>
            <a:r>
              <a:rPr lang="en-US" sz="3600" dirty="0" smtClean="0"/>
              <a:t>                                                                                                                            And </a:t>
            </a:r>
            <a:r>
              <a:rPr lang="en-US" sz="3600" dirty="0"/>
              <a:t>whosoever </a:t>
            </a:r>
            <a:r>
              <a:rPr lang="en-US" sz="3600" dirty="0" err="1"/>
              <a:t>offereth</a:t>
            </a:r>
            <a:r>
              <a:rPr lang="en-US" sz="3600" dirty="0"/>
              <a:t> a sacrifice of peace offerings unto the LORD to accomplish his vow, or a freewill offering in beeves or sheep, it shall </a:t>
            </a:r>
            <a:r>
              <a:rPr lang="en-US" sz="3600" dirty="0">
                <a:solidFill>
                  <a:srgbClr val="FF0000"/>
                </a:solidFill>
              </a:rPr>
              <a:t>be </a:t>
            </a:r>
            <a:r>
              <a:rPr lang="en-US" sz="3600" dirty="0" smtClean="0">
                <a:solidFill>
                  <a:srgbClr val="FF0000"/>
                </a:solidFill>
              </a:rPr>
              <a:t>perfect(</a:t>
            </a:r>
            <a:r>
              <a:rPr lang="en-US" sz="3600" dirty="0" err="1" smtClean="0">
                <a:solidFill>
                  <a:srgbClr val="FF0000"/>
                </a:solidFill>
              </a:rPr>
              <a:t>tamiym</a:t>
            </a:r>
            <a:r>
              <a:rPr lang="en-US" sz="3600" dirty="0" smtClean="0">
                <a:solidFill>
                  <a:srgbClr val="FF0000"/>
                </a:solidFill>
              </a:rPr>
              <a:t>) </a:t>
            </a:r>
            <a:r>
              <a:rPr lang="en-US" sz="3600" dirty="0"/>
              <a:t>to be accepted; there shall be no blemish therein. – Leviticus 22:21</a:t>
            </a:r>
            <a:r>
              <a:rPr lang="en-US" sz="3600" dirty="0" smtClean="0"/>
              <a:t>. </a:t>
            </a:r>
            <a:endParaRPr lang="en-US" sz="3600" dirty="0"/>
          </a:p>
        </p:txBody>
      </p:sp>
      <p:sp>
        <p:nvSpPr>
          <p:cNvPr id="2" name="Slide Number Placeholder 1"/>
          <p:cNvSpPr>
            <a:spLocks noGrp="1"/>
          </p:cNvSpPr>
          <p:nvPr>
            <p:ph type="sldNum" sz="quarter" idx="12"/>
          </p:nvPr>
        </p:nvSpPr>
        <p:spPr/>
        <p:txBody>
          <a:bodyPr/>
          <a:lstStyle/>
          <a:p>
            <a:fld id="{F7AC4DE6-9038-4C9A-B804-F41EF21FF12A}" type="slidenum">
              <a:rPr lang="en-US" smtClean="0"/>
              <a:t>12</a:t>
            </a:fld>
            <a:endParaRPr lang="en-US"/>
          </a:p>
        </p:txBody>
      </p:sp>
    </p:spTree>
    <p:extLst>
      <p:ext uri="{BB962C8B-B14F-4D97-AF65-F5344CB8AC3E}">
        <p14:creationId xmlns:p14="http://schemas.microsoft.com/office/powerpoint/2010/main" val="1889170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8774" y="201881"/>
            <a:ext cx="8692738" cy="1068779"/>
          </a:xfrm>
        </p:spPr>
        <p:txBody>
          <a:bodyPr/>
          <a:lstStyle/>
          <a:p>
            <a:r>
              <a:rPr lang="en-US" dirty="0" smtClean="0"/>
              <a:t>                        (  </a:t>
            </a:r>
            <a:r>
              <a:rPr lang="en-US" dirty="0"/>
              <a:t>afterwards </a:t>
            </a:r>
            <a:r>
              <a:rPr lang="en-US" dirty="0" smtClean="0"/>
              <a:t>)</a:t>
            </a:r>
            <a:endParaRPr lang="en-US" dirty="0"/>
          </a:p>
        </p:txBody>
      </p:sp>
      <p:sp>
        <p:nvSpPr>
          <p:cNvPr id="5" name="Rectangle 4"/>
          <p:cNvSpPr/>
          <p:nvPr/>
        </p:nvSpPr>
        <p:spPr>
          <a:xfrm>
            <a:off x="534390" y="1594768"/>
            <a:ext cx="10961914" cy="5262979"/>
          </a:xfrm>
          <a:prstGeom prst="rect">
            <a:avLst/>
          </a:prstGeom>
        </p:spPr>
        <p:txBody>
          <a:bodyPr wrap="square">
            <a:spAutoFit/>
          </a:bodyPr>
          <a:lstStyle/>
          <a:p>
            <a:r>
              <a:rPr lang="en-US" sz="2800" dirty="0"/>
              <a:t>Deuteronomy 2:20	 </a:t>
            </a:r>
            <a:r>
              <a:rPr lang="en-US" sz="2800" dirty="0" smtClean="0"/>
              <a:t> </a:t>
            </a:r>
            <a:r>
              <a:rPr lang="en-US" sz="2800" dirty="0"/>
              <a:t>(That also was accounted a land of giants: giants dwelt therein in old time; and the Ammonites call them </a:t>
            </a:r>
            <a:r>
              <a:rPr lang="en-US" sz="2800" dirty="0" err="1">
                <a:solidFill>
                  <a:srgbClr val="FF0000"/>
                </a:solidFill>
              </a:rPr>
              <a:t>Zamzummims</a:t>
            </a:r>
            <a:r>
              <a:rPr lang="en-US" sz="2800" dirty="0">
                <a:solidFill>
                  <a:srgbClr val="FF0000"/>
                </a:solidFill>
              </a:rPr>
              <a:t>; </a:t>
            </a:r>
          </a:p>
          <a:p>
            <a:endParaRPr lang="en-US" sz="2800" dirty="0"/>
          </a:p>
          <a:p>
            <a:r>
              <a:rPr lang="en-US" sz="2800" dirty="0"/>
              <a:t>Numbers 13:33	  </a:t>
            </a:r>
            <a:r>
              <a:rPr lang="en-US" sz="2800" dirty="0" smtClean="0"/>
              <a:t> </a:t>
            </a:r>
            <a:r>
              <a:rPr lang="en-US" sz="2800" dirty="0"/>
              <a:t>And there we saw the </a:t>
            </a:r>
            <a:r>
              <a:rPr lang="en-US" sz="2800" dirty="0">
                <a:solidFill>
                  <a:srgbClr val="FF0000"/>
                </a:solidFill>
              </a:rPr>
              <a:t>giants, the sons of </a:t>
            </a:r>
            <a:r>
              <a:rPr lang="en-US" sz="2800" dirty="0" err="1">
                <a:solidFill>
                  <a:srgbClr val="FF0000"/>
                </a:solidFill>
              </a:rPr>
              <a:t>Anak</a:t>
            </a:r>
            <a:r>
              <a:rPr lang="en-US" sz="2800" dirty="0"/>
              <a:t>, which come of the giants: and we were in our own sight as grasshoppers, and so we were in their sight. </a:t>
            </a:r>
          </a:p>
          <a:p>
            <a:endParaRPr lang="en-US" sz="2800" dirty="0"/>
          </a:p>
          <a:p>
            <a:r>
              <a:rPr lang="en-US" sz="2800" dirty="0"/>
              <a:t>Deuteronomy </a:t>
            </a:r>
            <a:r>
              <a:rPr lang="en-US" sz="2800" dirty="0" smtClean="0"/>
              <a:t>3:13 </a:t>
            </a:r>
            <a:r>
              <a:rPr lang="en-US" sz="2800" dirty="0"/>
              <a:t>	 </a:t>
            </a:r>
            <a:r>
              <a:rPr lang="en-US" sz="2800" dirty="0" smtClean="0"/>
              <a:t>And </a:t>
            </a:r>
            <a:r>
              <a:rPr lang="en-US" sz="2800" dirty="0"/>
              <a:t>the rest of Gilead, and all Bashan, being the kingdom of </a:t>
            </a:r>
            <a:r>
              <a:rPr lang="en-US" sz="2800" dirty="0" err="1"/>
              <a:t>Og</a:t>
            </a:r>
            <a:r>
              <a:rPr lang="en-US" sz="2800" dirty="0"/>
              <a:t>, gave I unto the half tribe of Manasseh; all the region of </a:t>
            </a:r>
            <a:r>
              <a:rPr lang="en-US" sz="2800" dirty="0" err="1"/>
              <a:t>Argob</a:t>
            </a:r>
            <a:r>
              <a:rPr lang="en-US" sz="2800" dirty="0"/>
              <a:t>, with all </a:t>
            </a:r>
            <a:r>
              <a:rPr lang="en-US" sz="2800" dirty="0">
                <a:solidFill>
                  <a:srgbClr val="FF0000"/>
                </a:solidFill>
              </a:rPr>
              <a:t>Bashan, which was called the land of giants. </a:t>
            </a:r>
          </a:p>
          <a:p>
            <a:endParaRPr lang="en-US" sz="2800" dirty="0">
              <a:solidFill>
                <a:srgbClr val="FF0000"/>
              </a:solidFill>
            </a:endParaRPr>
          </a:p>
          <a:p>
            <a:r>
              <a:rPr lang="en-US" sz="2800" dirty="0" smtClean="0"/>
              <a:t> </a:t>
            </a:r>
            <a:endParaRPr lang="en-US" sz="2800" dirty="0"/>
          </a:p>
        </p:txBody>
      </p:sp>
      <p:sp>
        <p:nvSpPr>
          <p:cNvPr id="2" name="Slide Number Placeholder 1"/>
          <p:cNvSpPr>
            <a:spLocks noGrp="1"/>
          </p:cNvSpPr>
          <p:nvPr>
            <p:ph type="sldNum" sz="quarter" idx="12"/>
          </p:nvPr>
        </p:nvSpPr>
        <p:spPr/>
        <p:txBody>
          <a:bodyPr/>
          <a:lstStyle/>
          <a:p>
            <a:fld id="{F7AC4DE6-9038-4C9A-B804-F41EF21FF12A}" type="slidenum">
              <a:rPr lang="en-US" smtClean="0"/>
              <a:t>13</a:t>
            </a:fld>
            <a:endParaRPr lang="en-US"/>
          </a:p>
        </p:txBody>
      </p:sp>
    </p:spTree>
    <p:extLst>
      <p:ext uri="{BB962C8B-B14F-4D97-AF65-F5344CB8AC3E}">
        <p14:creationId xmlns:p14="http://schemas.microsoft.com/office/powerpoint/2010/main" val="2960895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1881" y="154380"/>
            <a:ext cx="11554690" cy="6494085"/>
          </a:xfrm>
          <a:prstGeom prst="rect">
            <a:avLst/>
          </a:prstGeom>
        </p:spPr>
        <p:txBody>
          <a:bodyPr wrap="square">
            <a:spAutoFit/>
          </a:bodyPr>
          <a:lstStyle/>
          <a:p>
            <a:r>
              <a:rPr lang="en-US" sz="3200" dirty="0"/>
              <a:t>Joshua 17:15	  And Joshua answered them, If thou be a great people, then get thee up to the wood country, and cut down for thyself there in the land of </a:t>
            </a:r>
            <a:r>
              <a:rPr lang="en-US" sz="3200" dirty="0">
                <a:solidFill>
                  <a:srgbClr val="FF0000"/>
                </a:solidFill>
              </a:rPr>
              <a:t>the </a:t>
            </a:r>
            <a:r>
              <a:rPr lang="en-US" sz="3200" dirty="0" err="1">
                <a:solidFill>
                  <a:srgbClr val="FF0000"/>
                </a:solidFill>
              </a:rPr>
              <a:t>Perizzites</a:t>
            </a:r>
            <a:r>
              <a:rPr lang="en-US" sz="3200" dirty="0">
                <a:solidFill>
                  <a:srgbClr val="FF0000"/>
                </a:solidFill>
              </a:rPr>
              <a:t> and of the giants</a:t>
            </a:r>
            <a:r>
              <a:rPr lang="en-US" sz="3200" dirty="0"/>
              <a:t>, if mount Ephraim be too narrow for thee. </a:t>
            </a:r>
          </a:p>
          <a:p>
            <a:endParaRPr lang="en-US" sz="3200" dirty="0"/>
          </a:p>
          <a:p>
            <a:r>
              <a:rPr lang="en-US" sz="3200" dirty="0"/>
              <a:t>Deuteronomy 2:11	    Which also were accounted giants, as the </a:t>
            </a:r>
            <a:r>
              <a:rPr lang="en-US" sz="3200" dirty="0" err="1">
                <a:solidFill>
                  <a:srgbClr val="FF0000"/>
                </a:solidFill>
              </a:rPr>
              <a:t>Anakims</a:t>
            </a:r>
            <a:r>
              <a:rPr lang="en-US" sz="3200" dirty="0">
                <a:solidFill>
                  <a:srgbClr val="FF0000"/>
                </a:solidFill>
              </a:rPr>
              <a:t>; </a:t>
            </a:r>
            <a:r>
              <a:rPr lang="en-US" sz="3200" dirty="0"/>
              <a:t>but the Moabites call them </a:t>
            </a:r>
            <a:r>
              <a:rPr lang="en-US" sz="3200" dirty="0" err="1">
                <a:solidFill>
                  <a:srgbClr val="FF0000"/>
                </a:solidFill>
              </a:rPr>
              <a:t>Emims</a:t>
            </a:r>
            <a:r>
              <a:rPr lang="en-US" sz="3200" dirty="0">
                <a:solidFill>
                  <a:srgbClr val="FF0000"/>
                </a:solidFill>
              </a:rPr>
              <a:t>.</a:t>
            </a:r>
            <a:r>
              <a:rPr lang="en-US" sz="3200" dirty="0"/>
              <a:t> </a:t>
            </a:r>
            <a:endParaRPr lang="en-US" sz="3200" dirty="0" smtClean="0"/>
          </a:p>
          <a:p>
            <a:endParaRPr lang="en-US" sz="3200" dirty="0"/>
          </a:p>
          <a:p>
            <a:r>
              <a:rPr lang="en-US" sz="3200" dirty="0"/>
              <a:t>Joshua 15:8	</a:t>
            </a:r>
            <a:r>
              <a:rPr lang="en-US" sz="3200" dirty="0" smtClean="0"/>
              <a:t> </a:t>
            </a:r>
            <a:r>
              <a:rPr lang="en-US" sz="3200" dirty="0"/>
              <a:t>And the border went up by the valley of the son of </a:t>
            </a:r>
            <a:r>
              <a:rPr lang="en-US" sz="3200" dirty="0" err="1"/>
              <a:t>Hinnom</a:t>
            </a:r>
            <a:r>
              <a:rPr lang="en-US" sz="3200" dirty="0"/>
              <a:t> unto the south side of the </a:t>
            </a:r>
            <a:r>
              <a:rPr lang="en-US" sz="3200" dirty="0" err="1"/>
              <a:t>Jebusite</a:t>
            </a:r>
            <a:r>
              <a:rPr lang="en-US" sz="3200" dirty="0"/>
              <a:t>; the same is Jerusalem: and the border went up to the top of the mountain that </a:t>
            </a:r>
            <a:r>
              <a:rPr lang="en-US" sz="3200" dirty="0" err="1"/>
              <a:t>lieth</a:t>
            </a:r>
            <a:r>
              <a:rPr lang="en-US" sz="3200" dirty="0"/>
              <a:t> before the valley of </a:t>
            </a:r>
            <a:r>
              <a:rPr lang="en-US" sz="3200" dirty="0" err="1"/>
              <a:t>Hinnom</a:t>
            </a:r>
            <a:r>
              <a:rPr lang="en-US" sz="3200" dirty="0"/>
              <a:t> westward, which is at the end of </a:t>
            </a:r>
            <a:r>
              <a:rPr lang="en-US" sz="3200" dirty="0">
                <a:solidFill>
                  <a:srgbClr val="FF0000"/>
                </a:solidFill>
              </a:rPr>
              <a:t>the valley of the giants </a:t>
            </a:r>
            <a:r>
              <a:rPr lang="en-US" sz="3200" dirty="0"/>
              <a:t>northward: </a:t>
            </a:r>
            <a:r>
              <a:rPr lang="en-US" sz="3200" dirty="0" smtClean="0"/>
              <a:t> </a:t>
            </a:r>
            <a:endParaRPr lang="en-US" dirty="0"/>
          </a:p>
        </p:txBody>
      </p:sp>
      <p:sp>
        <p:nvSpPr>
          <p:cNvPr id="2" name="Slide Number Placeholder 1"/>
          <p:cNvSpPr>
            <a:spLocks noGrp="1"/>
          </p:cNvSpPr>
          <p:nvPr>
            <p:ph type="sldNum" sz="quarter" idx="12"/>
          </p:nvPr>
        </p:nvSpPr>
        <p:spPr/>
        <p:txBody>
          <a:bodyPr/>
          <a:lstStyle/>
          <a:p>
            <a:fld id="{F7AC4DE6-9038-4C9A-B804-F41EF21FF12A}" type="slidenum">
              <a:rPr lang="en-US" smtClean="0"/>
              <a:t>14</a:t>
            </a:fld>
            <a:endParaRPr lang="en-US"/>
          </a:p>
        </p:txBody>
      </p:sp>
    </p:spTree>
    <p:extLst>
      <p:ext uri="{BB962C8B-B14F-4D97-AF65-F5344CB8AC3E}">
        <p14:creationId xmlns:p14="http://schemas.microsoft.com/office/powerpoint/2010/main" val="1594098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986528"/>
          </a:xfrm>
          <a:prstGeom prst="rect">
            <a:avLst/>
          </a:prstGeom>
        </p:spPr>
        <p:txBody>
          <a:bodyPr wrap="square">
            <a:spAutoFit/>
          </a:bodyPr>
          <a:lstStyle/>
          <a:p>
            <a:r>
              <a:rPr lang="en-US" sz="2800" dirty="0"/>
              <a:t>Joshua 18:16	   And the border came down to the end of the mountain that </a:t>
            </a:r>
            <a:r>
              <a:rPr lang="en-US" sz="2800" dirty="0" err="1"/>
              <a:t>lieth</a:t>
            </a:r>
            <a:r>
              <a:rPr lang="en-US" sz="2800" dirty="0"/>
              <a:t> before the valley of the son of </a:t>
            </a:r>
            <a:r>
              <a:rPr lang="en-US" sz="2800" dirty="0" err="1"/>
              <a:t>Hinnom</a:t>
            </a:r>
            <a:r>
              <a:rPr lang="en-US" sz="2800" dirty="0"/>
              <a:t>, and which is in the </a:t>
            </a:r>
            <a:r>
              <a:rPr lang="en-US" sz="2800" dirty="0">
                <a:solidFill>
                  <a:srgbClr val="FF0000"/>
                </a:solidFill>
              </a:rPr>
              <a:t>valley of the giants on the north</a:t>
            </a:r>
            <a:r>
              <a:rPr lang="en-US" sz="2800" dirty="0"/>
              <a:t>, and descended to the valley of </a:t>
            </a:r>
            <a:r>
              <a:rPr lang="en-US" sz="2800" dirty="0" err="1"/>
              <a:t>Hinnom</a:t>
            </a:r>
            <a:r>
              <a:rPr lang="en-US" sz="2800" dirty="0"/>
              <a:t>, to the side of </a:t>
            </a:r>
            <a:r>
              <a:rPr lang="en-US" sz="2800" dirty="0" err="1"/>
              <a:t>Jebusi</a:t>
            </a:r>
            <a:r>
              <a:rPr lang="en-US" sz="2800" dirty="0"/>
              <a:t> on the south, and descended to </a:t>
            </a:r>
            <a:r>
              <a:rPr lang="en-US" sz="2800" dirty="0" err="1"/>
              <a:t>Enrogel</a:t>
            </a:r>
            <a:r>
              <a:rPr lang="en-US" sz="2800" dirty="0"/>
              <a:t>, </a:t>
            </a:r>
          </a:p>
          <a:p>
            <a:endParaRPr lang="en-US" sz="2800" dirty="0"/>
          </a:p>
          <a:p>
            <a:r>
              <a:rPr lang="en-US" sz="2800" dirty="0"/>
              <a:t>Joshua 13:12	 All the kingdom of </a:t>
            </a:r>
            <a:r>
              <a:rPr lang="en-US" sz="2800" dirty="0" err="1"/>
              <a:t>Og</a:t>
            </a:r>
            <a:r>
              <a:rPr lang="en-US" sz="2800" dirty="0"/>
              <a:t> in Bashan, which reigned in </a:t>
            </a:r>
            <a:r>
              <a:rPr lang="en-US" sz="2800" dirty="0" err="1"/>
              <a:t>Ashtaroth</a:t>
            </a:r>
            <a:r>
              <a:rPr lang="en-US" sz="2800" dirty="0"/>
              <a:t> and in </a:t>
            </a:r>
            <a:r>
              <a:rPr lang="en-US" sz="2800" dirty="0" err="1"/>
              <a:t>Edrei</a:t>
            </a:r>
            <a:r>
              <a:rPr lang="en-US" sz="2800" dirty="0"/>
              <a:t>, who remained </a:t>
            </a:r>
            <a:r>
              <a:rPr lang="en-US" sz="2800" dirty="0">
                <a:solidFill>
                  <a:srgbClr val="FF0000"/>
                </a:solidFill>
              </a:rPr>
              <a:t>of the remnant of the giants</a:t>
            </a:r>
            <a:r>
              <a:rPr lang="en-US" sz="2800" dirty="0"/>
              <a:t>: for these did Moses smite, and cast them out. </a:t>
            </a:r>
          </a:p>
          <a:p>
            <a:r>
              <a:rPr lang="en-US" sz="2800" dirty="0" smtClean="0"/>
              <a:t>1 </a:t>
            </a:r>
            <a:r>
              <a:rPr lang="en-US" sz="2800" dirty="0"/>
              <a:t>Samuel 17:4	  </a:t>
            </a:r>
            <a:r>
              <a:rPr lang="en-US" sz="2800" dirty="0" smtClean="0"/>
              <a:t>  </a:t>
            </a:r>
            <a:r>
              <a:rPr lang="en-US" sz="2800" dirty="0"/>
              <a:t>And there went out a champion out of the camp of the Philistines, named Goliath, of Gath, whose height was six cubits and a span. </a:t>
            </a:r>
            <a:endParaRPr lang="en-US" sz="2800" dirty="0" smtClean="0"/>
          </a:p>
          <a:p>
            <a:endParaRPr lang="en-US" sz="2800" dirty="0"/>
          </a:p>
          <a:p>
            <a:r>
              <a:rPr lang="en-US" sz="2800" dirty="0"/>
              <a:t>2 Samuel 21:19	  </a:t>
            </a:r>
            <a:r>
              <a:rPr lang="en-US" sz="2800" dirty="0" smtClean="0"/>
              <a:t>AND </a:t>
            </a:r>
            <a:r>
              <a:rPr lang="en-US" sz="2800" dirty="0"/>
              <a:t>there was again a battle in Gob with the Philistines, where Elhanan the son of </a:t>
            </a:r>
            <a:r>
              <a:rPr lang="en-US" sz="2800" dirty="0" err="1"/>
              <a:t>Jaareoregim</a:t>
            </a:r>
            <a:r>
              <a:rPr lang="en-US" sz="2800" dirty="0"/>
              <a:t>, a </a:t>
            </a:r>
            <a:r>
              <a:rPr lang="en-US" sz="2800" dirty="0" err="1"/>
              <a:t>Bethlehemite</a:t>
            </a:r>
            <a:r>
              <a:rPr lang="en-US" sz="2800" dirty="0"/>
              <a:t>, slew the brother of Goliath the </a:t>
            </a:r>
            <a:r>
              <a:rPr lang="en-US" sz="2800" dirty="0" err="1"/>
              <a:t>Gittite</a:t>
            </a:r>
            <a:r>
              <a:rPr lang="en-US" sz="2800" dirty="0"/>
              <a:t>, the staff of whose spear was like a weaver's beam. </a:t>
            </a:r>
            <a:endParaRPr lang="en-US" sz="2800" dirty="0" smtClean="0"/>
          </a:p>
          <a:p>
            <a:endParaRPr lang="en-US" sz="2800" dirty="0"/>
          </a:p>
          <a:p>
            <a:r>
              <a:rPr lang="en-US" sz="2800" dirty="0" smtClean="0"/>
              <a:t> </a:t>
            </a:r>
            <a:endParaRPr lang="en-US" dirty="0"/>
          </a:p>
        </p:txBody>
      </p:sp>
      <p:sp>
        <p:nvSpPr>
          <p:cNvPr id="3" name="Slide Number Placeholder 2"/>
          <p:cNvSpPr>
            <a:spLocks noGrp="1"/>
          </p:cNvSpPr>
          <p:nvPr>
            <p:ph type="sldNum" sz="quarter" idx="12"/>
          </p:nvPr>
        </p:nvSpPr>
        <p:spPr/>
        <p:txBody>
          <a:bodyPr/>
          <a:lstStyle/>
          <a:p>
            <a:fld id="{F7AC4DE6-9038-4C9A-B804-F41EF21FF12A}" type="slidenum">
              <a:rPr lang="en-US" smtClean="0"/>
              <a:t>15</a:t>
            </a:fld>
            <a:endParaRPr lang="en-US"/>
          </a:p>
        </p:txBody>
      </p:sp>
    </p:spTree>
    <p:extLst>
      <p:ext uri="{BB962C8B-B14F-4D97-AF65-F5344CB8AC3E}">
        <p14:creationId xmlns:p14="http://schemas.microsoft.com/office/powerpoint/2010/main" val="1832663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969087" cy="7341651"/>
          </a:xfrm>
          <a:prstGeom prst="rect">
            <a:avLst/>
          </a:prstGeom>
        </p:spPr>
        <p:txBody>
          <a:bodyPr wrap="square">
            <a:spAutoFit/>
          </a:bodyPr>
          <a:lstStyle/>
          <a:p>
            <a:r>
              <a:rPr lang="en-US" sz="3200" dirty="0"/>
              <a:t>2 Samuel 21:20	 	 And there was yet a battle in Gath, where was a man of great stature, that had on every hand six fingers, and on every foot six toes, four and twenty in number; and he also was </a:t>
            </a:r>
            <a:r>
              <a:rPr lang="en-US" sz="3200" dirty="0">
                <a:solidFill>
                  <a:srgbClr val="FF0000"/>
                </a:solidFill>
              </a:rPr>
              <a:t>born to the giant. </a:t>
            </a:r>
            <a:endParaRPr lang="en-US" sz="3200" dirty="0" smtClean="0">
              <a:solidFill>
                <a:srgbClr val="FF0000"/>
              </a:solidFill>
            </a:endParaRPr>
          </a:p>
          <a:p>
            <a:endParaRPr lang="en-US" sz="3200" dirty="0"/>
          </a:p>
          <a:p>
            <a:r>
              <a:rPr lang="en-US" sz="3200" dirty="0" smtClean="0"/>
              <a:t>Amos 2:9 </a:t>
            </a:r>
            <a:r>
              <a:rPr lang="en-US" sz="3200" dirty="0"/>
              <a:t>“Yet it was I who destroyed the Amorite before them</a:t>
            </a:r>
            <a:r>
              <a:rPr lang="en-US" sz="3200" dirty="0" smtClean="0"/>
              <a:t>, whose </a:t>
            </a:r>
            <a:r>
              <a:rPr lang="en-US" sz="3200" dirty="0"/>
              <a:t>height was like the </a:t>
            </a:r>
            <a:r>
              <a:rPr lang="en-US" sz="4000" dirty="0">
                <a:solidFill>
                  <a:srgbClr val="FF0000"/>
                </a:solidFill>
              </a:rPr>
              <a:t>height of the </a:t>
            </a:r>
            <a:r>
              <a:rPr lang="en-US" sz="4000" dirty="0" smtClean="0">
                <a:solidFill>
                  <a:srgbClr val="FF0000"/>
                </a:solidFill>
              </a:rPr>
              <a:t>cedars </a:t>
            </a:r>
            <a:r>
              <a:rPr lang="en-US" sz="3200" dirty="0" smtClean="0"/>
              <a:t>and </a:t>
            </a:r>
            <a:r>
              <a:rPr lang="en-US" sz="3200" dirty="0"/>
              <a:t>who was as strong as the oaks;</a:t>
            </a:r>
          </a:p>
          <a:p>
            <a:endParaRPr lang="en-US" sz="3200" dirty="0"/>
          </a:p>
          <a:p>
            <a:r>
              <a:rPr lang="en-US" sz="3200" dirty="0" smtClean="0"/>
              <a:t> The Cedars if the middle east are huge </a:t>
            </a:r>
            <a:r>
              <a:rPr lang="en-US" sz="3200" dirty="0" err="1" smtClean="0"/>
              <a:t>trees,different</a:t>
            </a:r>
            <a:r>
              <a:rPr lang="en-US" sz="3200" dirty="0" smtClean="0"/>
              <a:t> from the small cedars in America. Cedars from Lebanon were used to construct the temple Jerusalem .Let's take a look at a picture or two for perspective,</a:t>
            </a:r>
          </a:p>
          <a:p>
            <a:endParaRPr lang="en-US" sz="3200" dirty="0"/>
          </a:p>
          <a:p>
            <a:endParaRPr lang="en-US" sz="3200" dirty="0"/>
          </a:p>
        </p:txBody>
      </p:sp>
      <p:sp>
        <p:nvSpPr>
          <p:cNvPr id="3" name="Slide Number Placeholder 2"/>
          <p:cNvSpPr>
            <a:spLocks noGrp="1"/>
          </p:cNvSpPr>
          <p:nvPr>
            <p:ph type="sldNum" sz="quarter" idx="12"/>
          </p:nvPr>
        </p:nvSpPr>
        <p:spPr/>
        <p:txBody>
          <a:bodyPr/>
          <a:lstStyle/>
          <a:p>
            <a:fld id="{F7AC4DE6-9038-4C9A-B804-F41EF21FF12A}" type="slidenum">
              <a:rPr lang="en-US" smtClean="0"/>
              <a:t>16</a:t>
            </a:fld>
            <a:endParaRPr lang="en-US"/>
          </a:p>
        </p:txBody>
      </p:sp>
    </p:spTree>
    <p:extLst>
      <p:ext uri="{BB962C8B-B14F-4D97-AF65-F5344CB8AC3E}">
        <p14:creationId xmlns:p14="http://schemas.microsoft.com/office/powerpoint/2010/main" val="212137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56" y="368490"/>
            <a:ext cx="5336274" cy="60681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417" y="468867"/>
            <a:ext cx="7108576" cy="5331432"/>
          </a:xfrm>
          <a:prstGeom prst="rect">
            <a:avLst/>
          </a:prstGeom>
        </p:spPr>
      </p:pic>
      <p:sp>
        <p:nvSpPr>
          <p:cNvPr id="2" name="Slide Number Placeholder 1"/>
          <p:cNvSpPr>
            <a:spLocks noGrp="1"/>
          </p:cNvSpPr>
          <p:nvPr>
            <p:ph type="sldNum" sz="quarter" idx="12"/>
          </p:nvPr>
        </p:nvSpPr>
        <p:spPr/>
        <p:txBody>
          <a:bodyPr/>
          <a:lstStyle/>
          <a:p>
            <a:fld id="{F7AC4DE6-9038-4C9A-B804-F41EF21FF12A}" type="slidenum">
              <a:rPr lang="en-US" smtClean="0"/>
              <a:t>17</a:t>
            </a:fld>
            <a:endParaRPr lang="en-US"/>
          </a:p>
        </p:txBody>
      </p:sp>
    </p:spTree>
    <p:extLst>
      <p:ext uri="{BB962C8B-B14F-4D97-AF65-F5344CB8AC3E}">
        <p14:creationId xmlns:p14="http://schemas.microsoft.com/office/powerpoint/2010/main" val="138202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310281" cy="5632311"/>
          </a:xfrm>
          <a:prstGeom prst="rect">
            <a:avLst/>
          </a:prstGeom>
        </p:spPr>
        <p:txBody>
          <a:bodyPr wrap="square">
            <a:spAutoFit/>
          </a:bodyPr>
          <a:lstStyle/>
          <a:p>
            <a:r>
              <a:rPr lang="en-US" sz="3600" dirty="0"/>
              <a:t>Time, along with the exploitation of the Cedars’ wood, has led to a decrease in the number of Cedar trees in Lebanon. However Lebanon is still known for its Cedars, as they are the emblem of the country and the symbol of the Lebanese flag.[5] Nevertheless, The trees survive in mountainous areas, where they are the dominant tree species. This is the case on the slopes of Mount </a:t>
            </a:r>
            <a:r>
              <a:rPr lang="en-US" sz="3600" dirty="0" err="1"/>
              <a:t>Makmel</a:t>
            </a:r>
            <a:r>
              <a:rPr lang="en-US" sz="3600" dirty="0"/>
              <a:t> that tower over the </a:t>
            </a:r>
            <a:r>
              <a:rPr lang="en-US" sz="3600" dirty="0" err="1"/>
              <a:t>Kadisha</a:t>
            </a:r>
            <a:r>
              <a:rPr lang="en-US" sz="3600" dirty="0"/>
              <a:t> Valley, where the Cedars of God are found at an altitude of more than 2,000 </a:t>
            </a:r>
            <a:r>
              <a:rPr lang="en-US" sz="3600" dirty="0" err="1"/>
              <a:t>metres</a:t>
            </a:r>
            <a:r>
              <a:rPr lang="en-US" sz="3600" dirty="0"/>
              <a:t> (6,600 </a:t>
            </a:r>
            <a:r>
              <a:rPr lang="en-US" sz="3600" dirty="0" err="1"/>
              <a:t>ft</a:t>
            </a:r>
            <a:r>
              <a:rPr lang="en-US" sz="3600" dirty="0"/>
              <a:t>). Four trees have reached a height of 35 </a:t>
            </a:r>
            <a:r>
              <a:rPr lang="en-US" sz="3600" dirty="0" err="1"/>
              <a:t>metres</a:t>
            </a:r>
            <a:r>
              <a:rPr lang="en-US" sz="3600" dirty="0"/>
              <a:t> (115 </a:t>
            </a:r>
            <a:r>
              <a:rPr lang="en-US" sz="3600" dirty="0" err="1"/>
              <a:t>ft</a:t>
            </a:r>
            <a:r>
              <a:rPr lang="en-US" sz="3600" dirty="0"/>
              <a:t>). and their trunks are 12–14 </a:t>
            </a:r>
            <a:r>
              <a:rPr lang="en-US" sz="3600" dirty="0" err="1"/>
              <a:t>metres</a:t>
            </a:r>
            <a:r>
              <a:rPr lang="en-US" sz="3600" dirty="0"/>
              <a:t> (39–46 </a:t>
            </a:r>
            <a:r>
              <a:rPr lang="en-US" sz="3600" dirty="0" err="1"/>
              <a:t>ft</a:t>
            </a:r>
            <a:r>
              <a:rPr lang="en-US" sz="3600" dirty="0"/>
              <a:t>) around.[1]</a:t>
            </a:r>
          </a:p>
        </p:txBody>
      </p:sp>
      <p:sp>
        <p:nvSpPr>
          <p:cNvPr id="2" name="Slide Number Placeholder 1"/>
          <p:cNvSpPr>
            <a:spLocks noGrp="1"/>
          </p:cNvSpPr>
          <p:nvPr>
            <p:ph type="sldNum" sz="quarter" idx="12"/>
          </p:nvPr>
        </p:nvSpPr>
        <p:spPr/>
        <p:txBody>
          <a:bodyPr/>
          <a:lstStyle/>
          <a:p>
            <a:fld id="{F7AC4DE6-9038-4C9A-B804-F41EF21FF12A}" type="slidenum">
              <a:rPr lang="en-US" smtClean="0"/>
              <a:t>18</a:t>
            </a:fld>
            <a:endParaRPr lang="en-US"/>
          </a:p>
        </p:txBody>
      </p:sp>
    </p:spTree>
    <p:extLst>
      <p:ext uri="{BB962C8B-B14F-4D97-AF65-F5344CB8AC3E}">
        <p14:creationId xmlns:p14="http://schemas.microsoft.com/office/powerpoint/2010/main" val="3167707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77922" y="31323"/>
            <a:ext cx="10426889" cy="6826677"/>
          </a:xfrm>
          <a:prstGeom prst="rect">
            <a:avLst/>
          </a:prstGeom>
        </p:spPr>
      </p:pic>
      <p:sp>
        <p:nvSpPr>
          <p:cNvPr id="2" name="Slide Number Placeholder 1"/>
          <p:cNvSpPr>
            <a:spLocks noGrp="1"/>
          </p:cNvSpPr>
          <p:nvPr>
            <p:ph type="sldNum" sz="quarter" idx="12"/>
          </p:nvPr>
        </p:nvSpPr>
        <p:spPr/>
        <p:txBody>
          <a:bodyPr/>
          <a:lstStyle/>
          <a:p>
            <a:fld id="{F7AC4DE6-9038-4C9A-B804-F41EF21FF12A}" type="slidenum">
              <a:rPr lang="en-US" smtClean="0"/>
              <a:t>19</a:t>
            </a:fld>
            <a:endParaRPr lang="en-US"/>
          </a:p>
        </p:txBody>
      </p:sp>
    </p:spTree>
    <p:extLst>
      <p:ext uri="{BB962C8B-B14F-4D97-AF65-F5344CB8AC3E}">
        <p14:creationId xmlns:p14="http://schemas.microsoft.com/office/powerpoint/2010/main" val="1304225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8768" y="0"/>
            <a:ext cx="7825839" cy="831839"/>
          </a:xfrm>
        </p:spPr>
        <p:txBody>
          <a:bodyPr/>
          <a:lstStyle/>
          <a:p>
            <a:r>
              <a:rPr lang="en-US" dirty="0" smtClean="0"/>
              <a:t>                     IN THE BEGINNING</a:t>
            </a:r>
            <a:endParaRPr lang="en-US" dirty="0"/>
          </a:p>
        </p:txBody>
      </p:sp>
      <p:sp>
        <p:nvSpPr>
          <p:cNvPr id="5" name="Rectangle 4"/>
          <p:cNvSpPr/>
          <p:nvPr/>
        </p:nvSpPr>
        <p:spPr>
          <a:xfrm>
            <a:off x="0" y="831839"/>
            <a:ext cx="12124705" cy="6001643"/>
          </a:xfrm>
          <a:prstGeom prst="rect">
            <a:avLst/>
          </a:prstGeom>
        </p:spPr>
        <p:txBody>
          <a:bodyPr wrap="square">
            <a:spAutoFit/>
          </a:bodyPr>
          <a:lstStyle/>
          <a:p>
            <a:r>
              <a:rPr lang="en-US" sz="3200" dirty="0" smtClean="0"/>
              <a:t>Gen 1:26 And God said, </a:t>
            </a:r>
            <a:r>
              <a:rPr lang="en-US" sz="3200" dirty="0" smtClean="0">
                <a:solidFill>
                  <a:srgbClr val="FF0000"/>
                </a:solidFill>
              </a:rPr>
              <a:t>Let us make man in our image, after our likeness</a:t>
            </a:r>
            <a:r>
              <a:rPr lang="en-US" sz="3200" dirty="0" smtClean="0"/>
              <a:t>: and let </a:t>
            </a:r>
            <a:r>
              <a:rPr lang="en-US" sz="3200" dirty="0" smtClean="0">
                <a:solidFill>
                  <a:srgbClr val="FF0000"/>
                </a:solidFill>
              </a:rPr>
              <a:t>them have dominion over </a:t>
            </a:r>
            <a:r>
              <a:rPr lang="en-US" sz="3200" dirty="0" smtClean="0"/>
              <a:t>the fish of the sea, and over the fowl of the air, and over the cattle, and over all the earth, and over every creeping thing that </a:t>
            </a:r>
            <a:r>
              <a:rPr lang="en-US" sz="3200" dirty="0" err="1" smtClean="0"/>
              <a:t>creepeth</a:t>
            </a:r>
            <a:r>
              <a:rPr lang="en-US" sz="3200" dirty="0" smtClean="0"/>
              <a:t> upon the earth.  </a:t>
            </a:r>
          </a:p>
          <a:p>
            <a:r>
              <a:rPr lang="en-US" sz="3200" dirty="0" smtClean="0"/>
              <a:t>                                                                                                                                                                      </a:t>
            </a:r>
            <a:r>
              <a:rPr lang="en-US" sz="3200" dirty="0" smtClean="0">
                <a:solidFill>
                  <a:srgbClr val="FF0000"/>
                </a:solidFill>
              </a:rPr>
              <a:t>Gen 1:27 So God created man in his [own] image, in the image of God created he him; male and female created he them.  </a:t>
            </a:r>
          </a:p>
          <a:p>
            <a:r>
              <a:rPr lang="en-US" sz="3200" dirty="0" smtClean="0"/>
              <a:t>                                                                                                                                                   Gen 1:28 And God blessed them, and God said unto them, Be fruitful, and multiply, and replenish the earth, and subdue it: and </a:t>
            </a:r>
            <a:r>
              <a:rPr lang="en-US" sz="3200" dirty="0" smtClean="0">
                <a:solidFill>
                  <a:srgbClr val="FF0000"/>
                </a:solidFill>
              </a:rPr>
              <a:t>have dominion over</a:t>
            </a:r>
            <a:r>
              <a:rPr lang="en-US" sz="3200" dirty="0" smtClean="0"/>
              <a:t> the fish of the sea, and over the fowl of the air, and over every living thing that </a:t>
            </a:r>
            <a:r>
              <a:rPr lang="en-US" sz="3200" dirty="0" err="1" smtClean="0"/>
              <a:t>moveth</a:t>
            </a:r>
            <a:r>
              <a:rPr lang="en-US" sz="3200" dirty="0" smtClean="0"/>
              <a:t> upon the earth. </a:t>
            </a:r>
            <a:endParaRPr lang="en-US" sz="3200" dirty="0"/>
          </a:p>
        </p:txBody>
      </p:sp>
      <p:sp>
        <p:nvSpPr>
          <p:cNvPr id="2" name="Slide Number Placeholder 1"/>
          <p:cNvSpPr>
            <a:spLocks noGrp="1"/>
          </p:cNvSpPr>
          <p:nvPr>
            <p:ph type="sldNum" sz="quarter" idx="12"/>
          </p:nvPr>
        </p:nvSpPr>
        <p:spPr/>
        <p:txBody>
          <a:bodyPr/>
          <a:lstStyle/>
          <a:p>
            <a:fld id="{F7AC4DE6-9038-4C9A-B804-F41EF21FF12A}" type="slidenum">
              <a:rPr lang="en-US" smtClean="0"/>
              <a:t>2</a:t>
            </a:fld>
            <a:endParaRPr lang="en-US"/>
          </a:p>
        </p:txBody>
      </p:sp>
    </p:spTree>
    <p:extLst>
      <p:ext uri="{BB962C8B-B14F-4D97-AF65-F5344CB8AC3E}">
        <p14:creationId xmlns:p14="http://schemas.microsoft.com/office/powerpoint/2010/main" val="3289585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Other Mutations</a:t>
            </a:r>
            <a:endParaRPr lang="en-US" dirty="0"/>
          </a:p>
        </p:txBody>
      </p:sp>
      <p:sp>
        <p:nvSpPr>
          <p:cNvPr id="3" name="TextBox 2"/>
          <p:cNvSpPr txBox="1"/>
          <p:nvPr/>
        </p:nvSpPr>
        <p:spPr>
          <a:xfrm>
            <a:off x="163773" y="1501254"/>
            <a:ext cx="11190027" cy="4832092"/>
          </a:xfrm>
          <a:prstGeom prst="rect">
            <a:avLst/>
          </a:prstGeom>
          <a:noFill/>
        </p:spPr>
        <p:txBody>
          <a:bodyPr wrap="square" rtlCol="0">
            <a:spAutoFit/>
          </a:bodyPr>
          <a:lstStyle/>
          <a:p>
            <a:r>
              <a:rPr lang="en-US" sz="4400" dirty="0" smtClean="0"/>
              <a:t>In the extra canonical Books Of Enoch and </a:t>
            </a:r>
            <a:r>
              <a:rPr lang="en-US" sz="4400" dirty="0" err="1" smtClean="0"/>
              <a:t>Jasher</a:t>
            </a:r>
            <a:r>
              <a:rPr lang="en-US" sz="4400" dirty="0" smtClean="0"/>
              <a:t> the Fallen angel transgression is detailed along with other sins involving animals. Josephus an Jewish Historians confirms the giants. Lets take a look at some of the architectural evidence throughout the earth for Giants and Mixtures.</a:t>
            </a:r>
            <a:endParaRPr lang="en-US" sz="4400" dirty="0"/>
          </a:p>
        </p:txBody>
      </p:sp>
      <p:sp>
        <p:nvSpPr>
          <p:cNvPr id="4" name="Slide Number Placeholder 3"/>
          <p:cNvSpPr>
            <a:spLocks noGrp="1"/>
          </p:cNvSpPr>
          <p:nvPr>
            <p:ph type="sldNum" sz="quarter" idx="12"/>
          </p:nvPr>
        </p:nvSpPr>
        <p:spPr/>
        <p:txBody>
          <a:bodyPr/>
          <a:lstStyle/>
          <a:p>
            <a:fld id="{F7AC4DE6-9038-4C9A-B804-F41EF21FF12A}" type="slidenum">
              <a:rPr lang="en-US" smtClean="0"/>
              <a:t>20</a:t>
            </a:fld>
            <a:endParaRPr lang="en-US"/>
          </a:p>
        </p:txBody>
      </p:sp>
    </p:spTree>
    <p:extLst>
      <p:ext uri="{BB962C8B-B14F-4D97-AF65-F5344CB8AC3E}">
        <p14:creationId xmlns:p14="http://schemas.microsoft.com/office/powerpoint/2010/main" val="1510084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33" y="3666466"/>
            <a:ext cx="10515600" cy="1325563"/>
          </a:xfrm>
        </p:spPr>
        <p:txBody>
          <a:bodyPr>
            <a:normAutofit fontScale="90000"/>
          </a:bodyPr>
          <a:lstStyle/>
          <a:p>
            <a:r>
              <a:rPr lang="en-US" dirty="0"/>
              <a:t>7 HANOCH – ENOCH 7</a:t>
            </a:r>
            <a:br>
              <a:rPr lang="en-US" dirty="0"/>
            </a:br>
            <a:r>
              <a:rPr lang="en-US" dirty="0"/>
              <a:t/>
            </a:r>
            <a:br>
              <a:rPr lang="en-US" dirty="0"/>
            </a:br>
            <a:r>
              <a:rPr lang="en-US" dirty="0"/>
              <a:t>[1] And they took wives unto themselves, and everyone respectively chose one woman for himself, and they began to go unto them. And they taught them magical medicine, incantations, the cutting of roots, and taught them about plants.[2] And the women became pregnant and gave birth to great giants whose heights were three hundred cubits.</a:t>
            </a:r>
            <a:br>
              <a:rPr lang="en-US" dirty="0"/>
            </a:br>
            <a:r>
              <a:rPr lang="en-US" dirty="0"/>
              <a:t/>
            </a:r>
            <a:br>
              <a:rPr lang="en-US" dirty="0"/>
            </a:br>
            <a:r>
              <a:rPr lang="en-US" dirty="0" smtClean="0"/>
              <a:t> </a:t>
            </a:r>
            <a:endParaRPr lang="en-US" dirty="0"/>
          </a:p>
        </p:txBody>
      </p:sp>
      <p:sp>
        <p:nvSpPr>
          <p:cNvPr id="3" name="Slide Number Placeholder 2"/>
          <p:cNvSpPr>
            <a:spLocks noGrp="1"/>
          </p:cNvSpPr>
          <p:nvPr>
            <p:ph type="sldNum" sz="quarter" idx="12"/>
          </p:nvPr>
        </p:nvSpPr>
        <p:spPr/>
        <p:txBody>
          <a:bodyPr/>
          <a:lstStyle/>
          <a:p>
            <a:fld id="{F7AC4DE6-9038-4C9A-B804-F41EF21FF12A}" type="slidenum">
              <a:rPr lang="en-US" smtClean="0"/>
              <a:t>21</a:t>
            </a:fld>
            <a:endParaRPr lang="en-US"/>
          </a:p>
        </p:txBody>
      </p:sp>
    </p:spTree>
    <p:extLst>
      <p:ext uri="{BB962C8B-B14F-4D97-AF65-F5344CB8AC3E}">
        <p14:creationId xmlns:p14="http://schemas.microsoft.com/office/powerpoint/2010/main" val="3527157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566" y="2965822"/>
            <a:ext cx="10515600" cy="1325563"/>
          </a:xfrm>
        </p:spPr>
        <p:txBody>
          <a:bodyPr>
            <a:normAutofit fontScale="90000"/>
          </a:bodyPr>
          <a:lstStyle/>
          <a:p>
            <a:r>
              <a:rPr lang="en-US" sz="4900" dirty="0"/>
              <a:t>Enoch 7:3 These giants consumed the produce of all the people until the people detested feeding them.[4] So the giants turned against the people in order to eat them. [5] AND THEY BEGAN TO SIN AGAINST BIRDS, WILD BEASTS, REPTILES, AND FISH. And their flesh was devoured the one by the other, and they drank blood.</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F7AC4DE6-9038-4C9A-B804-F41EF21FF12A}" type="slidenum">
              <a:rPr lang="en-US" smtClean="0"/>
              <a:t>22</a:t>
            </a:fld>
            <a:endParaRPr lang="en-US"/>
          </a:p>
        </p:txBody>
      </p:sp>
    </p:spTree>
    <p:extLst>
      <p:ext uri="{BB962C8B-B14F-4D97-AF65-F5344CB8AC3E}">
        <p14:creationId xmlns:p14="http://schemas.microsoft.com/office/powerpoint/2010/main" val="2109664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206" y="2847068"/>
            <a:ext cx="10515600" cy="1325563"/>
          </a:xfrm>
        </p:spPr>
        <p:txBody>
          <a:bodyPr/>
          <a:lstStyle/>
          <a:p>
            <a:r>
              <a:rPr lang="en-US" dirty="0" smtClean="0"/>
              <a:t>Physical Evidence Today- Archeology</a:t>
            </a:r>
            <a:endParaRPr lang="en-US" dirty="0"/>
          </a:p>
        </p:txBody>
      </p:sp>
      <p:sp>
        <p:nvSpPr>
          <p:cNvPr id="3" name="Slide Number Placeholder 2"/>
          <p:cNvSpPr>
            <a:spLocks noGrp="1"/>
          </p:cNvSpPr>
          <p:nvPr>
            <p:ph type="sldNum" sz="quarter" idx="12"/>
          </p:nvPr>
        </p:nvSpPr>
        <p:spPr/>
        <p:txBody>
          <a:bodyPr/>
          <a:lstStyle/>
          <a:p>
            <a:fld id="{F7AC4DE6-9038-4C9A-B804-F41EF21FF12A}" type="slidenum">
              <a:rPr lang="en-US" smtClean="0"/>
              <a:t>23</a:t>
            </a:fld>
            <a:endParaRPr lang="en-US"/>
          </a:p>
        </p:txBody>
      </p:sp>
    </p:spTree>
    <p:extLst>
      <p:ext uri="{BB962C8B-B14F-4D97-AF65-F5344CB8AC3E}">
        <p14:creationId xmlns:p14="http://schemas.microsoft.com/office/powerpoint/2010/main" val="1902782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24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259" y="852592"/>
            <a:ext cx="6494929" cy="548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4129" y="96598"/>
            <a:ext cx="5876365" cy="769441"/>
          </a:xfrm>
          <a:prstGeom prst="rect">
            <a:avLst/>
          </a:prstGeom>
          <a:noFill/>
        </p:spPr>
        <p:txBody>
          <a:bodyPr wrap="square" rtlCol="0">
            <a:spAutoFit/>
          </a:bodyPr>
          <a:lstStyle/>
          <a:p>
            <a:r>
              <a:rPr lang="en-US" sz="4400" dirty="0" smtClean="0"/>
              <a:t>EGYPT</a:t>
            </a:r>
            <a:endParaRPr lang="en-US" sz="4400" dirty="0"/>
          </a:p>
        </p:txBody>
      </p:sp>
    </p:spTree>
    <p:extLst>
      <p:ext uri="{BB962C8B-B14F-4D97-AF65-F5344CB8AC3E}">
        <p14:creationId xmlns:p14="http://schemas.microsoft.com/office/powerpoint/2010/main" val="3124739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25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89" y="1398494"/>
            <a:ext cx="10355575" cy="5109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82588" y="309282"/>
            <a:ext cx="8767483" cy="923330"/>
          </a:xfrm>
          <a:prstGeom prst="rect">
            <a:avLst/>
          </a:prstGeom>
          <a:noFill/>
        </p:spPr>
        <p:txBody>
          <a:bodyPr wrap="square" rtlCol="0">
            <a:spAutoFit/>
          </a:bodyPr>
          <a:lstStyle/>
          <a:p>
            <a:r>
              <a:rPr lang="en-US" sz="5400" dirty="0" smtClean="0"/>
              <a:t>PERU</a:t>
            </a:r>
            <a:endParaRPr lang="en-US" sz="5400" dirty="0"/>
          </a:p>
        </p:txBody>
      </p:sp>
    </p:spTree>
    <p:extLst>
      <p:ext uri="{BB962C8B-B14F-4D97-AF65-F5344CB8AC3E}">
        <p14:creationId xmlns:p14="http://schemas.microsoft.com/office/powerpoint/2010/main" val="2469314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26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271" y="156424"/>
            <a:ext cx="8027893" cy="6311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47365" y="282388"/>
            <a:ext cx="6373906" cy="769441"/>
          </a:xfrm>
          <a:prstGeom prst="rect">
            <a:avLst/>
          </a:prstGeom>
          <a:noFill/>
        </p:spPr>
        <p:txBody>
          <a:bodyPr wrap="square" rtlCol="0">
            <a:spAutoFit/>
          </a:bodyPr>
          <a:lstStyle/>
          <a:p>
            <a:r>
              <a:rPr lang="en-US" sz="4400" dirty="0" smtClean="0"/>
              <a:t>RUSSIA</a:t>
            </a:r>
            <a:endParaRPr lang="en-US" sz="4400" dirty="0"/>
          </a:p>
        </p:txBody>
      </p:sp>
    </p:spTree>
    <p:extLst>
      <p:ext uri="{BB962C8B-B14F-4D97-AF65-F5344CB8AC3E}">
        <p14:creationId xmlns:p14="http://schemas.microsoft.com/office/powerpoint/2010/main" val="2727074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27</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96696"/>
            <a:ext cx="7126942" cy="677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54942" y="510988"/>
            <a:ext cx="2464753" cy="1015663"/>
          </a:xfrm>
          <a:prstGeom prst="rect">
            <a:avLst/>
          </a:prstGeom>
        </p:spPr>
        <p:txBody>
          <a:bodyPr wrap="square">
            <a:spAutoFit/>
          </a:bodyPr>
          <a:lstStyle/>
          <a:p>
            <a:r>
              <a:rPr lang="en-US" sz="6000" dirty="0"/>
              <a:t>RUSSIA</a:t>
            </a:r>
          </a:p>
        </p:txBody>
      </p:sp>
    </p:spTree>
    <p:extLst>
      <p:ext uri="{BB962C8B-B14F-4D97-AF65-F5344CB8AC3E}">
        <p14:creationId xmlns:p14="http://schemas.microsoft.com/office/powerpoint/2010/main" val="788359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5379522" cy="5790458"/>
          </a:xfrm>
          <a:prstGeom prst="rect">
            <a:avLst/>
          </a:prstGeom>
        </p:spPr>
      </p:pic>
      <p:pic>
        <p:nvPicPr>
          <p:cNvPr id="4" name="Picture 3"/>
          <p:cNvPicPr>
            <a:picLocks noChangeAspect="1"/>
          </p:cNvPicPr>
          <p:nvPr/>
        </p:nvPicPr>
        <p:blipFill>
          <a:blip r:embed="rId3"/>
          <a:stretch>
            <a:fillRect/>
          </a:stretch>
        </p:blipFill>
        <p:spPr>
          <a:xfrm>
            <a:off x="6005015" y="0"/>
            <a:ext cx="6005014" cy="6346208"/>
          </a:xfrm>
          <a:prstGeom prst="rect">
            <a:avLst/>
          </a:prstGeom>
        </p:spPr>
      </p:pic>
      <p:sp>
        <p:nvSpPr>
          <p:cNvPr id="2" name="TextBox 1"/>
          <p:cNvSpPr txBox="1"/>
          <p:nvPr/>
        </p:nvSpPr>
        <p:spPr>
          <a:xfrm>
            <a:off x="5058888" y="6151418"/>
            <a:ext cx="5153891" cy="707886"/>
          </a:xfrm>
          <a:prstGeom prst="rect">
            <a:avLst/>
          </a:prstGeom>
          <a:noFill/>
        </p:spPr>
        <p:txBody>
          <a:bodyPr wrap="square" rtlCol="0">
            <a:spAutoFit/>
          </a:bodyPr>
          <a:lstStyle/>
          <a:p>
            <a:r>
              <a:rPr lang="en-US" sz="4000" dirty="0" smtClean="0"/>
              <a:t>EGYPT</a:t>
            </a:r>
            <a:endParaRPr lang="en-US" sz="4000" dirty="0"/>
          </a:p>
        </p:txBody>
      </p:sp>
      <p:sp>
        <p:nvSpPr>
          <p:cNvPr id="5" name="Slide Number Placeholder 4"/>
          <p:cNvSpPr>
            <a:spLocks noGrp="1"/>
          </p:cNvSpPr>
          <p:nvPr>
            <p:ph type="sldNum" sz="quarter" idx="12"/>
          </p:nvPr>
        </p:nvSpPr>
        <p:spPr/>
        <p:txBody>
          <a:bodyPr/>
          <a:lstStyle/>
          <a:p>
            <a:fld id="{F7AC4DE6-9038-4C9A-B804-F41EF21FF12A}" type="slidenum">
              <a:rPr lang="en-US" smtClean="0"/>
              <a:t>28</a:t>
            </a:fld>
            <a:endParaRPr lang="en-US"/>
          </a:p>
        </p:txBody>
      </p:sp>
    </p:spTree>
    <p:extLst>
      <p:ext uri="{BB962C8B-B14F-4D97-AF65-F5344CB8AC3E}">
        <p14:creationId xmlns:p14="http://schemas.microsoft.com/office/powerpoint/2010/main" val="3751840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9415" y="4230991"/>
            <a:ext cx="4589305" cy="2463451"/>
          </a:xfrm>
          <a:prstGeom prst="rect">
            <a:avLst/>
          </a:prstGeom>
        </p:spPr>
      </p:pic>
      <p:pic>
        <p:nvPicPr>
          <p:cNvPr id="4" name="Picture 3"/>
          <p:cNvPicPr>
            <a:picLocks noChangeAspect="1"/>
          </p:cNvPicPr>
          <p:nvPr/>
        </p:nvPicPr>
        <p:blipFill>
          <a:blip r:embed="rId3"/>
          <a:stretch>
            <a:fillRect/>
          </a:stretch>
        </p:blipFill>
        <p:spPr>
          <a:xfrm>
            <a:off x="6543305" y="189502"/>
            <a:ext cx="5545776" cy="2914854"/>
          </a:xfrm>
          <a:prstGeom prst="rect">
            <a:avLst/>
          </a:prstGeom>
        </p:spPr>
      </p:pic>
      <p:pic>
        <p:nvPicPr>
          <p:cNvPr id="5" name="Picture 4"/>
          <p:cNvPicPr>
            <a:picLocks noChangeAspect="1"/>
          </p:cNvPicPr>
          <p:nvPr/>
        </p:nvPicPr>
        <p:blipFill>
          <a:blip r:embed="rId4"/>
          <a:stretch>
            <a:fillRect/>
          </a:stretch>
        </p:blipFill>
        <p:spPr>
          <a:xfrm>
            <a:off x="0" y="35387"/>
            <a:ext cx="4845133" cy="3495675"/>
          </a:xfrm>
          <a:prstGeom prst="rect">
            <a:avLst/>
          </a:prstGeom>
        </p:spPr>
      </p:pic>
      <p:pic>
        <p:nvPicPr>
          <p:cNvPr id="7" name="Picture 6"/>
          <p:cNvPicPr>
            <a:picLocks noChangeAspect="1"/>
          </p:cNvPicPr>
          <p:nvPr/>
        </p:nvPicPr>
        <p:blipFill>
          <a:blip r:embed="rId5"/>
          <a:stretch>
            <a:fillRect/>
          </a:stretch>
        </p:blipFill>
        <p:spPr>
          <a:xfrm>
            <a:off x="6632448" y="3982736"/>
            <a:ext cx="5231001" cy="2711705"/>
          </a:xfrm>
          <a:prstGeom prst="rect">
            <a:avLst/>
          </a:prstGeom>
        </p:spPr>
      </p:pic>
      <p:sp>
        <p:nvSpPr>
          <p:cNvPr id="8" name="TextBox 7"/>
          <p:cNvSpPr txBox="1"/>
          <p:nvPr/>
        </p:nvSpPr>
        <p:spPr>
          <a:xfrm>
            <a:off x="4998720" y="865632"/>
            <a:ext cx="1450848" cy="646331"/>
          </a:xfrm>
          <a:prstGeom prst="rect">
            <a:avLst/>
          </a:prstGeom>
          <a:noFill/>
        </p:spPr>
        <p:txBody>
          <a:bodyPr wrap="square" rtlCol="0">
            <a:spAutoFit/>
          </a:bodyPr>
          <a:lstStyle/>
          <a:p>
            <a:r>
              <a:rPr lang="en-US" sz="3600" dirty="0" smtClean="0"/>
              <a:t>GREEK</a:t>
            </a:r>
            <a:endParaRPr lang="en-US" sz="3600" dirty="0"/>
          </a:p>
        </p:txBody>
      </p:sp>
      <p:sp>
        <p:nvSpPr>
          <p:cNvPr id="9" name="TextBox 8"/>
          <p:cNvSpPr txBox="1"/>
          <p:nvPr/>
        </p:nvSpPr>
        <p:spPr>
          <a:xfrm>
            <a:off x="1534228" y="3584660"/>
            <a:ext cx="2339677" cy="646331"/>
          </a:xfrm>
          <a:prstGeom prst="rect">
            <a:avLst/>
          </a:prstGeom>
          <a:noFill/>
        </p:spPr>
        <p:txBody>
          <a:bodyPr wrap="square" rtlCol="0">
            <a:spAutoFit/>
          </a:bodyPr>
          <a:lstStyle/>
          <a:p>
            <a:r>
              <a:rPr lang="en-US" sz="3600" dirty="0" smtClean="0"/>
              <a:t>ASSYRIAN</a:t>
            </a:r>
            <a:endParaRPr lang="en-US" sz="3600" dirty="0"/>
          </a:p>
        </p:txBody>
      </p:sp>
      <p:sp>
        <p:nvSpPr>
          <p:cNvPr id="12" name="TextBox 11"/>
          <p:cNvSpPr txBox="1"/>
          <p:nvPr/>
        </p:nvSpPr>
        <p:spPr>
          <a:xfrm>
            <a:off x="8426177" y="3334434"/>
            <a:ext cx="1780032" cy="646331"/>
          </a:xfrm>
          <a:prstGeom prst="rect">
            <a:avLst/>
          </a:prstGeom>
          <a:noFill/>
        </p:spPr>
        <p:txBody>
          <a:bodyPr wrap="square" rtlCol="0">
            <a:spAutoFit/>
          </a:bodyPr>
          <a:lstStyle/>
          <a:p>
            <a:r>
              <a:rPr lang="en-US" sz="3600" dirty="0" smtClean="0"/>
              <a:t>HINDU</a:t>
            </a:r>
            <a:endParaRPr lang="en-US" sz="3600" dirty="0"/>
          </a:p>
        </p:txBody>
      </p:sp>
      <p:sp>
        <p:nvSpPr>
          <p:cNvPr id="2" name="Slide Number Placeholder 1"/>
          <p:cNvSpPr>
            <a:spLocks noGrp="1"/>
          </p:cNvSpPr>
          <p:nvPr>
            <p:ph type="sldNum" sz="quarter" idx="12"/>
          </p:nvPr>
        </p:nvSpPr>
        <p:spPr/>
        <p:txBody>
          <a:bodyPr/>
          <a:lstStyle/>
          <a:p>
            <a:fld id="{F7AC4DE6-9038-4C9A-B804-F41EF21FF12A}" type="slidenum">
              <a:rPr lang="en-US" smtClean="0"/>
              <a:t>29</a:t>
            </a:fld>
            <a:endParaRPr lang="en-US"/>
          </a:p>
        </p:txBody>
      </p:sp>
    </p:spTree>
    <p:extLst>
      <p:ext uri="{BB962C8B-B14F-4D97-AF65-F5344CB8AC3E}">
        <p14:creationId xmlns:p14="http://schemas.microsoft.com/office/powerpoint/2010/main" val="2249430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426" y="118277"/>
            <a:ext cx="10515600" cy="1325563"/>
          </a:xfrm>
        </p:spPr>
        <p:txBody>
          <a:bodyPr/>
          <a:lstStyle/>
          <a:p>
            <a:r>
              <a:rPr lang="en-US" dirty="0" smtClean="0"/>
              <a:t>                   SOMETHING HAPPENED</a:t>
            </a:r>
            <a:endParaRPr lang="en-US" dirty="0"/>
          </a:p>
        </p:txBody>
      </p:sp>
      <p:sp>
        <p:nvSpPr>
          <p:cNvPr id="3" name="Rectangle 2"/>
          <p:cNvSpPr/>
          <p:nvPr/>
        </p:nvSpPr>
        <p:spPr>
          <a:xfrm>
            <a:off x="0" y="1051954"/>
            <a:ext cx="11958452" cy="5632311"/>
          </a:xfrm>
          <a:prstGeom prst="rect">
            <a:avLst/>
          </a:prstGeom>
        </p:spPr>
        <p:txBody>
          <a:bodyPr wrap="square">
            <a:spAutoFit/>
          </a:bodyPr>
          <a:lstStyle/>
          <a:p>
            <a:r>
              <a:rPr lang="en-US" sz="3600" dirty="0" smtClean="0"/>
              <a:t>Gen 6:1 And it came to pass, when men began to multiply on the face of the earth, and daughters were born unto them, </a:t>
            </a:r>
          </a:p>
          <a:p>
            <a:r>
              <a:rPr lang="en-US" sz="3600" dirty="0" smtClean="0"/>
              <a:t> </a:t>
            </a:r>
          </a:p>
          <a:p>
            <a:r>
              <a:rPr lang="en-US" sz="3600" dirty="0" smtClean="0"/>
              <a:t> Gen 6:2 That the </a:t>
            </a:r>
            <a:r>
              <a:rPr lang="en-US" sz="3600" dirty="0" smtClean="0">
                <a:solidFill>
                  <a:srgbClr val="FF0000"/>
                </a:solidFill>
              </a:rPr>
              <a:t>sons of God </a:t>
            </a:r>
            <a:r>
              <a:rPr lang="en-US" sz="3600" dirty="0" smtClean="0"/>
              <a:t>saw the daughters of men that they [were] fair; and they took them wives of all which they chose. </a:t>
            </a:r>
          </a:p>
          <a:p>
            <a:r>
              <a:rPr lang="en-US" sz="3600" dirty="0" smtClean="0"/>
              <a:t> </a:t>
            </a:r>
          </a:p>
          <a:p>
            <a:r>
              <a:rPr lang="en-US" sz="3600" dirty="0" smtClean="0"/>
              <a:t> </a:t>
            </a:r>
            <a:r>
              <a:rPr lang="en-US" sz="3600" dirty="0" smtClean="0">
                <a:solidFill>
                  <a:srgbClr val="FF0000"/>
                </a:solidFill>
              </a:rPr>
              <a:t>Gen 6:3 And the LORD said, My spirit shall not always strive with man, for that he also [is] flesh: yet his days shall be an hundred and twenty years. </a:t>
            </a:r>
            <a:endParaRPr lang="en-US" sz="3600" dirty="0">
              <a:solidFill>
                <a:srgbClr val="FF0000"/>
              </a:solidFill>
            </a:endParaRPr>
          </a:p>
        </p:txBody>
      </p:sp>
      <p:sp>
        <p:nvSpPr>
          <p:cNvPr id="4" name="Slide Number Placeholder 3"/>
          <p:cNvSpPr>
            <a:spLocks noGrp="1"/>
          </p:cNvSpPr>
          <p:nvPr>
            <p:ph type="sldNum" sz="quarter" idx="12"/>
          </p:nvPr>
        </p:nvSpPr>
        <p:spPr/>
        <p:txBody>
          <a:bodyPr/>
          <a:lstStyle/>
          <a:p>
            <a:fld id="{F7AC4DE6-9038-4C9A-B804-F41EF21FF12A}" type="slidenum">
              <a:rPr lang="en-US" smtClean="0"/>
              <a:t>3</a:t>
            </a:fld>
            <a:endParaRPr lang="en-US"/>
          </a:p>
        </p:txBody>
      </p:sp>
    </p:spTree>
    <p:extLst>
      <p:ext uri="{BB962C8B-B14F-4D97-AF65-F5344CB8AC3E}">
        <p14:creationId xmlns:p14="http://schemas.microsoft.com/office/powerpoint/2010/main" val="24062445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7744" y="2767526"/>
            <a:ext cx="10516511" cy="1322947"/>
          </a:xfrm>
          <a:prstGeom prst="rect">
            <a:avLst/>
          </a:prstGeom>
        </p:spPr>
      </p:pic>
      <p:pic>
        <p:nvPicPr>
          <p:cNvPr id="5" name="Picture 4"/>
          <p:cNvPicPr>
            <a:picLocks noChangeAspect="1"/>
          </p:cNvPicPr>
          <p:nvPr/>
        </p:nvPicPr>
        <p:blipFill>
          <a:blip r:embed="rId3"/>
          <a:stretch>
            <a:fillRect/>
          </a:stretch>
        </p:blipFill>
        <p:spPr>
          <a:xfrm>
            <a:off x="987096" y="2919926"/>
            <a:ext cx="10522608" cy="1322947"/>
          </a:xfrm>
          <a:prstGeom prst="rect">
            <a:avLst/>
          </a:prstGeom>
        </p:spPr>
      </p:pic>
      <p:pic>
        <p:nvPicPr>
          <p:cNvPr id="6" name="Picture 5"/>
          <p:cNvPicPr>
            <a:picLocks noChangeAspect="1"/>
          </p:cNvPicPr>
          <p:nvPr/>
        </p:nvPicPr>
        <p:blipFill>
          <a:blip r:embed="rId3"/>
          <a:stretch>
            <a:fillRect/>
          </a:stretch>
        </p:blipFill>
        <p:spPr>
          <a:xfrm>
            <a:off x="1139496" y="3072326"/>
            <a:ext cx="10522608" cy="1322947"/>
          </a:xfrm>
          <a:prstGeom prst="rect">
            <a:avLst/>
          </a:prstGeom>
        </p:spPr>
      </p:pic>
      <p:pic>
        <p:nvPicPr>
          <p:cNvPr id="7" name="Picture 6"/>
          <p:cNvPicPr>
            <a:picLocks noChangeAspect="1"/>
          </p:cNvPicPr>
          <p:nvPr/>
        </p:nvPicPr>
        <p:blipFill>
          <a:blip r:embed="rId4"/>
          <a:stretch>
            <a:fillRect/>
          </a:stretch>
        </p:blipFill>
        <p:spPr>
          <a:xfrm>
            <a:off x="78980" y="30515"/>
            <a:ext cx="4136760" cy="5885634"/>
          </a:xfrm>
          <a:prstGeom prst="rect">
            <a:avLst/>
          </a:prstGeom>
        </p:spPr>
      </p:pic>
      <p:pic>
        <p:nvPicPr>
          <p:cNvPr id="8" name="Picture 7"/>
          <p:cNvPicPr>
            <a:picLocks noChangeAspect="1"/>
          </p:cNvPicPr>
          <p:nvPr/>
        </p:nvPicPr>
        <p:blipFill>
          <a:blip r:embed="rId5"/>
          <a:stretch>
            <a:fillRect/>
          </a:stretch>
        </p:blipFill>
        <p:spPr>
          <a:xfrm>
            <a:off x="5378390" y="126533"/>
            <a:ext cx="6890078" cy="5394751"/>
          </a:xfrm>
          <a:prstGeom prst="rect">
            <a:avLst/>
          </a:prstGeom>
        </p:spPr>
      </p:pic>
      <p:sp>
        <p:nvSpPr>
          <p:cNvPr id="9" name="TextBox 8"/>
          <p:cNvSpPr txBox="1"/>
          <p:nvPr/>
        </p:nvSpPr>
        <p:spPr>
          <a:xfrm>
            <a:off x="688769" y="6163294"/>
            <a:ext cx="9298379" cy="646331"/>
          </a:xfrm>
          <a:prstGeom prst="rect">
            <a:avLst/>
          </a:prstGeom>
          <a:noFill/>
        </p:spPr>
        <p:txBody>
          <a:bodyPr wrap="square" rtlCol="0">
            <a:spAutoFit/>
          </a:bodyPr>
          <a:lstStyle/>
          <a:p>
            <a:r>
              <a:rPr lang="en-US" sz="3600" dirty="0" smtClean="0"/>
              <a:t>AZTEC                                                MAYAN</a:t>
            </a:r>
            <a:endParaRPr lang="en-US" sz="3600" dirty="0"/>
          </a:p>
        </p:txBody>
      </p:sp>
      <p:sp>
        <p:nvSpPr>
          <p:cNvPr id="2" name="Slide Number Placeholder 1"/>
          <p:cNvSpPr>
            <a:spLocks noGrp="1"/>
          </p:cNvSpPr>
          <p:nvPr>
            <p:ph type="sldNum" sz="quarter" idx="12"/>
          </p:nvPr>
        </p:nvSpPr>
        <p:spPr/>
        <p:txBody>
          <a:bodyPr/>
          <a:lstStyle/>
          <a:p>
            <a:fld id="{F7AC4DE6-9038-4C9A-B804-F41EF21FF12A}" type="slidenum">
              <a:rPr lang="en-US" smtClean="0"/>
              <a:t>30</a:t>
            </a:fld>
            <a:endParaRPr lang="en-US"/>
          </a:p>
        </p:txBody>
      </p:sp>
    </p:spTree>
    <p:extLst>
      <p:ext uri="{BB962C8B-B14F-4D97-AF65-F5344CB8AC3E}">
        <p14:creationId xmlns:p14="http://schemas.microsoft.com/office/powerpoint/2010/main" val="26602767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6255" y="83127"/>
            <a:ext cx="4945593" cy="4706587"/>
          </a:xfrm>
          <a:prstGeom prst="rect">
            <a:avLst/>
          </a:prstGeom>
        </p:spPr>
      </p:pic>
      <p:sp>
        <p:nvSpPr>
          <p:cNvPr id="4" name="TextBox 3"/>
          <p:cNvSpPr txBox="1"/>
          <p:nvPr/>
        </p:nvSpPr>
        <p:spPr>
          <a:xfrm>
            <a:off x="324292" y="5118264"/>
            <a:ext cx="10426535" cy="646331"/>
          </a:xfrm>
          <a:prstGeom prst="rect">
            <a:avLst/>
          </a:prstGeom>
          <a:noFill/>
        </p:spPr>
        <p:txBody>
          <a:bodyPr wrap="square" rtlCol="0">
            <a:spAutoFit/>
          </a:bodyPr>
          <a:lstStyle/>
          <a:p>
            <a:r>
              <a:rPr lang="en-US" sz="3600" dirty="0" smtClean="0"/>
              <a:t>GRAND CANYON                               UTAH/COLORADO</a:t>
            </a:r>
            <a:endParaRPr lang="en-US" sz="3600" dirty="0"/>
          </a:p>
        </p:txBody>
      </p:sp>
      <p:pic>
        <p:nvPicPr>
          <p:cNvPr id="7" name="Picture 6"/>
          <p:cNvPicPr>
            <a:picLocks noChangeAspect="1"/>
          </p:cNvPicPr>
          <p:nvPr/>
        </p:nvPicPr>
        <p:blipFill>
          <a:blip r:embed="rId3"/>
          <a:stretch>
            <a:fillRect/>
          </a:stretch>
        </p:blipFill>
        <p:spPr>
          <a:xfrm>
            <a:off x="5218493" y="415636"/>
            <a:ext cx="6166731" cy="4374077"/>
          </a:xfrm>
          <a:prstGeom prst="rect">
            <a:avLst/>
          </a:prstGeom>
        </p:spPr>
      </p:pic>
      <p:sp>
        <p:nvSpPr>
          <p:cNvPr id="2" name="Slide Number Placeholder 1"/>
          <p:cNvSpPr>
            <a:spLocks noGrp="1"/>
          </p:cNvSpPr>
          <p:nvPr>
            <p:ph type="sldNum" sz="quarter" idx="12"/>
          </p:nvPr>
        </p:nvSpPr>
        <p:spPr/>
        <p:txBody>
          <a:bodyPr/>
          <a:lstStyle/>
          <a:p>
            <a:fld id="{F7AC4DE6-9038-4C9A-B804-F41EF21FF12A}" type="slidenum">
              <a:rPr lang="en-US" smtClean="0"/>
              <a:t>31</a:t>
            </a:fld>
            <a:endParaRPr lang="en-US"/>
          </a:p>
        </p:txBody>
      </p:sp>
    </p:spTree>
    <p:extLst>
      <p:ext uri="{BB962C8B-B14F-4D97-AF65-F5344CB8AC3E}">
        <p14:creationId xmlns:p14="http://schemas.microsoft.com/office/powerpoint/2010/main" val="3731463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50878"/>
          </a:xfrm>
        </p:spPr>
        <p:txBody>
          <a:bodyPr>
            <a:normAutofit fontScale="90000"/>
          </a:bodyPr>
          <a:lstStyle/>
          <a:p>
            <a:r>
              <a:rPr lang="en-US" dirty="0" smtClean="0"/>
              <a:t> </a:t>
            </a:r>
            <a:r>
              <a:rPr lang="en-US" dirty="0"/>
              <a:t>The Trilithon at Baalbek</a:t>
            </a:r>
            <a:br>
              <a:rPr lang="en-US" dirty="0"/>
            </a:br>
            <a:endParaRPr lang="en-US" dirty="0"/>
          </a:p>
        </p:txBody>
      </p:sp>
      <p:sp>
        <p:nvSpPr>
          <p:cNvPr id="3" name="Rectangle 2"/>
          <p:cNvSpPr/>
          <p:nvPr/>
        </p:nvSpPr>
        <p:spPr>
          <a:xfrm>
            <a:off x="95534" y="1050879"/>
            <a:ext cx="11778018" cy="5632311"/>
          </a:xfrm>
          <a:prstGeom prst="rect">
            <a:avLst/>
          </a:prstGeom>
        </p:spPr>
        <p:txBody>
          <a:bodyPr wrap="square">
            <a:spAutoFit/>
          </a:bodyPr>
          <a:lstStyle/>
          <a:p>
            <a:r>
              <a:rPr lang="en-US" sz="4000" dirty="0"/>
              <a:t>The three stones used in the temple base measure 290 feet long and 160 feet wide and weight an astonishing 750-800 tons each. Nearby, in a quarry, sits an unused stone that weighs 1200 tons. That's the weight of 3 passenger airplanes. How did these ancient masons (maybe Roman, but speculated to be much older than the Roman occupation) cut, transport, and lift these massive stones on top of other stones weighing 350 tons each?</a:t>
            </a:r>
          </a:p>
        </p:txBody>
      </p:sp>
      <p:sp>
        <p:nvSpPr>
          <p:cNvPr id="4" name="Slide Number Placeholder 3"/>
          <p:cNvSpPr>
            <a:spLocks noGrp="1"/>
          </p:cNvSpPr>
          <p:nvPr>
            <p:ph type="sldNum" sz="quarter" idx="12"/>
          </p:nvPr>
        </p:nvSpPr>
        <p:spPr/>
        <p:txBody>
          <a:bodyPr/>
          <a:lstStyle/>
          <a:p>
            <a:fld id="{F7AC4DE6-9038-4C9A-B804-F41EF21FF12A}" type="slidenum">
              <a:rPr lang="en-US" smtClean="0"/>
              <a:t>32</a:t>
            </a:fld>
            <a:endParaRPr lang="en-US"/>
          </a:p>
        </p:txBody>
      </p:sp>
    </p:spTree>
    <p:extLst>
      <p:ext uri="{BB962C8B-B14F-4D97-AF65-F5344CB8AC3E}">
        <p14:creationId xmlns:p14="http://schemas.microsoft.com/office/powerpoint/2010/main" val="837789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225" y="491319"/>
            <a:ext cx="12082775" cy="6366681"/>
          </a:xfrm>
          <a:prstGeom prst="rect">
            <a:avLst/>
          </a:prstGeom>
        </p:spPr>
      </p:pic>
      <p:sp>
        <p:nvSpPr>
          <p:cNvPr id="6" name="Rectangle 5"/>
          <p:cNvSpPr/>
          <p:nvPr/>
        </p:nvSpPr>
        <p:spPr>
          <a:xfrm>
            <a:off x="109225" y="914400"/>
            <a:ext cx="11614202" cy="369332"/>
          </a:xfrm>
          <a:prstGeom prst="rect">
            <a:avLst/>
          </a:prstGeom>
        </p:spPr>
        <p:txBody>
          <a:bodyPr wrap="square">
            <a:spAutoFit/>
          </a:bodyPr>
          <a:lstStyle/>
          <a:p>
            <a:r>
              <a:rPr lang="en-US" dirty="0" smtClean="0"/>
              <a:t> </a:t>
            </a:r>
            <a:endParaRPr lang="en-US" dirty="0"/>
          </a:p>
        </p:txBody>
      </p:sp>
      <p:sp>
        <p:nvSpPr>
          <p:cNvPr id="2" name="Slide Number Placeholder 1"/>
          <p:cNvSpPr>
            <a:spLocks noGrp="1"/>
          </p:cNvSpPr>
          <p:nvPr>
            <p:ph type="sldNum" sz="quarter" idx="12"/>
          </p:nvPr>
        </p:nvSpPr>
        <p:spPr/>
        <p:txBody>
          <a:bodyPr/>
          <a:lstStyle/>
          <a:p>
            <a:fld id="{F7AC4DE6-9038-4C9A-B804-F41EF21FF12A}" type="slidenum">
              <a:rPr lang="en-US" smtClean="0"/>
              <a:t>33</a:t>
            </a:fld>
            <a:endParaRPr lang="en-US"/>
          </a:p>
        </p:txBody>
      </p:sp>
    </p:spTree>
    <p:extLst>
      <p:ext uri="{BB962C8B-B14F-4D97-AF65-F5344CB8AC3E}">
        <p14:creationId xmlns:p14="http://schemas.microsoft.com/office/powerpoint/2010/main" val="2053748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290" y="2961565"/>
            <a:ext cx="10515600" cy="1595154"/>
          </a:xfrm>
        </p:spPr>
        <p:txBody>
          <a:bodyPr>
            <a:normAutofit fontScale="90000"/>
          </a:bodyPr>
          <a:lstStyle/>
          <a:p>
            <a:r>
              <a:rPr lang="en-US" dirty="0" smtClean="0"/>
              <a:t> </a:t>
            </a:r>
            <a:r>
              <a:rPr lang="en-US" dirty="0"/>
              <a:t>The Nazca Lines</a:t>
            </a:r>
            <a:br>
              <a:rPr lang="en-US" dirty="0"/>
            </a:br>
            <a:r>
              <a:rPr lang="en-US" dirty="0"/>
              <a:t> The real story behind the Nazca lines in Peru isn't the big shapes of monkeys and hummingbirds that get the tourists excited. True, their purpose can't be explained readily, but we know how those were made: you figure out a shape and dig until you get to the different colored rock. What's really interesting are the straight lines </a:t>
            </a:r>
            <a:r>
              <a:rPr lang="en-US" dirty="0" err="1"/>
              <a:t>criss-crossing</a:t>
            </a:r>
            <a:r>
              <a:rPr lang="en-US" dirty="0"/>
              <a:t> the plains. These stretch for up to 15 miles in some cases, but remain perfectly straight the entire way </a:t>
            </a:r>
            <a:r>
              <a:rPr lang="en-US" dirty="0" smtClean="0"/>
              <a:t>across. Also</a:t>
            </a:r>
            <a:r>
              <a:rPr lang="en-US" dirty="0"/>
              <a:t>, </a:t>
            </a:r>
            <a:r>
              <a:rPr lang="en-US" dirty="0" smtClean="0"/>
              <a:t>you can only know the shapes from the air </a:t>
            </a:r>
            <a:br>
              <a:rPr lang="en-US" dirty="0" smtClean="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F7AC4DE6-9038-4C9A-B804-F41EF21FF12A}" type="slidenum">
              <a:rPr lang="en-US" smtClean="0"/>
              <a:t>34</a:t>
            </a:fld>
            <a:endParaRPr lang="en-US"/>
          </a:p>
        </p:txBody>
      </p:sp>
    </p:spTree>
    <p:extLst>
      <p:ext uri="{BB962C8B-B14F-4D97-AF65-F5344CB8AC3E}">
        <p14:creationId xmlns:p14="http://schemas.microsoft.com/office/powerpoint/2010/main" val="2404303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4696" y="2767526"/>
            <a:ext cx="10522608" cy="1322947"/>
          </a:xfrm>
          <a:prstGeom prst="rect">
            <a:avLst/>
          </a:prstGeom>
        </p:spPr>
      </p:pic>
      <p:pic>
        <p:nvPicPr>
          <p:cNvPr id="5" name="Picture 4"/>
          <p:cNvPicPr>
            <a:picLocks noChangeAspect="1"/>
          </p:cNvPicPr>
          <p:nvPr/>
        </p:nvPicPr>
        <p:blipFill>
          <a:blip r:embed="rId2"/>
          <a:stretch>
            <a:fillRect/>
          </a:stretch>
        </p:blipFill>
        <p:spPr>
          <a:xfrm>
            <a:off x="987096" y="2919926"/>
            <a:ext cx="10522608" cy="1322947"/>
          </a:xfrm>
          <a:prstGeom prst="rect">
            <a:avLst/>
          </a:prstGeom>
        </p:spPr>
      </p:pic>
      <p:pic>
        <p:nvPicPr>
          <p:cNvPr id="6" name="Picture 5"/>
          <p:cNvPicPr>
            <a:picLocks noChangeAspect="1"/>
          </p:cNvPicPr>
          <p:nvPr/>
        </p:nvPicPr>
        <p:blipFill>
          <a:blip r:embed="rId3"/>
          <a:stretch>
            <a:fillRect/>
          </a:stretch>
        </p:blipFill>
        <p:spPr>
          <a:xfrm>
            <a:off x="-1" y="1"/>
            <a:ext cx="12078269" cy="6819838"/>
          </a:xfrm>
          <a:prstGeom prst="rect">
            <a:avLst/>
          </a:prstGeom>
        </p:spPr>
      </p:pic>
      <p:sp>
        <p:nvSpPr>
          <p:cNvPr id="2" name="Slide Number Placeholder 1"/>
          <p:cNvSpPr>
            <a:spLocks noGrp="1"/>
          </p:cNvSpPr>
          <p:nvPr>
            <p:ph type="sldNum" sz="quarter" idx="12"/>
          </p:nvPr>
        </p:nvSpPr>
        <p:spPr/>
        <p:txBody>
          <a:bodyPr/>
          <a:lstStyle/>
          <a:p>
            <a:fld id="{F7AC4DE6-9038-4C9A-B804-F41EF21FF12A}" type="slidenum">
              <a:rPr lang="en-US" smtClean="0"/>
              <a:t>35</a:t>
            </a:fld>
            <a:endParaRPr lang="en-US"/>
          </a:p>
        </p:txBody>
      </p:sp>
    </p:spTree>
    <p:extLst>
      <p:ext uri="{BB962C8B-B14F-4D97-AF65-F5344CB8AC3E}">
        <p14:creationId xmlns:p14="http://schemas.microsoft.com/office/powerpoint/2010/main" val="31658836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0376" y="286603"/>
            <a:ext cx="6550936" cy="707886"/>
          </a:xfrm>
          <a:prstGeom prst="rect">
            <a:avLst/>
          </a:prstGeom>
        </p:spPr>
        <p:txBody>
          <a:bodyPr wrap="square">
            <a:spAutoFit/>
          </a:bodyPr>
          <a:lstStyle/>
          <a:p>
            <a:r>
              <a:rPr lang="en-US" sz="4000" dirty="0" smtClean="0"/>
              <a:t> </a:t>
            </a:r>
            <a:r>
              <a:rPr lang="en-US" sz="4000" dirty="0" err="1"/>
              <a:t>Sacsayhuamán</a:t>
            </a:r>
            <a:endParaRPr lang="en-US" sz="4000" dirty="0"/>
          </a:p>
        </p:txBody>
      </p:sp>
      <p:sp>
        <p:nvSpPr>
          <p:cNvPr id="4" name="Rectangle 3"/>
          <p:cNvSpPr/>
          <p:nvPr/>
        </p:nvSpPr>
        <p:spPr>
          <a:xfrm>
            <a:off x="232011" y="1091820"/>
            <a:ext cx="11818961" cy="5509200"/>
          </a:xfrm>
          <a:prstGeom prst="rect">
            <a:avLst/>
          </a:prstGeom>
        </p:spPr>
        <p:txBody>
          <a:bodyPr wrap="square">
            <a:spAutoFit/>
          </a:bodyPr>
          <a:lstStyle/>
          <a:p>
            <a:r>
              <a:rPr lang="en-US" sz="3200" dirty="0"/>
              <a:t>Again, in Peru, this massive fortress displays a knowledge of stonework that modern man is simply unable to duplicate. These walls of stone are cut and stacked in ways that boggle the mind, fitting together so precisely that even today the seams are so tight that a piece of paper or a razor blade can't fit between. All stacked without any mortar, held in place through sheer engineering. The stones can weight up to 360 tons, yet were carried from over 22 miles away using... we don't know. We don't know what carried these stones that far, we don't know what could lift them up in the air and on top of other massive stones, we don't know how they were cut in irregular puzzle shapes and then stacked together in such perfect precision. </a:t>
            </a:r>
          </a:p>
        </p:txBody>
      </p:sp>
      <p:sp>
        <p:nvSpPr>
          <p:cNvPr id="2" name="Slide Number Placeholder 1"/>
          <p:cNvSpPr>
            <a:spLocks noGrp="1"/>
          </p:cNvSpPr>
          <p:nvPr>
            <p:ph type="sldNum" sz="quarter" idx="12"/>
          </p:nvPr>
        </p:nvSpPr>
        <p:spPr/>
        <p:txBody>
          <a:bodyPr/>
          <a:lstStyle/>
          <a:p>
            <a:fld id="{F7AC4DE6-9038-4C9A-B804-F41EF21FF12A}" type="slidenum">
              <a:rPr lang="en-US" smtClean="0"/>
              <a:t>36</a:t>
            </a:fld>
            <a:endParaRPr lang="en-US"/>
          </a:p>
        </p:txBody>
      </p:sp>
    </p:spTree>
    <p:extLst>
      <p:ext uri="{BB962C8B-B14F-4D97-AF65-F5344CB8AC3E}">
        <p14:creationId xmlns:p14="http://schemas.microsoft.com/office/powerpoint/2010/main" val="4174621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534" y="114926"/>
            <a:ext cx="11969087" cy="6862606"/>
          </a:xfrm>
          <a:prstGeom prst="rect">
            <a:avLst/>
          </a:prstGeom>
        </p:spPr>
      </p:pic>
      <p:sp>
        <p:nvSpPr>
          <p:cNvPr id="2" name="Slide Number Placeholder 1"/>
          <p:cNvSpPr>
            <a:spLocks noGrp="1"/>
          </p:cNvSpPr>
          <p:nvPr>
            <p:ph type="sldNum" sz="quarter" idx="12"/>
          </p:nvPr>
        </p:nvSpPr>
        <p:spPr/>
        <p:txBody>
          <a:bodyPr/>
          <a:lstStyle/>
          <a:p>
            <a:fld id="{F7AC4DE6-9038-4C9A-B804-F41EF21FF12A}" type="slidenum">
              <a:rPr lang="en-US" smtClean="0"/>
              <a:t>37</a:t>
            </a:fld>
            <a:endParaRPr lang="en-US"/>
          </a:p>
        </p:txBody>
      </p:sp>
    </p:spTree>
    <p:extLst>
      <p:ext uri="{BB962C8B-B14F-4D97-AF65-F5344CB8AC3E}">
        <p14:creationId xmlns:p14="http://schemas.microsoft.com/office/powerpoint/2010/main" val="637858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851710" cy="1204368"/>
          </a:xfrm>
        </p:spPr>
        <p:txBody>
          <a:bodyPr>
            <a:normAutofit fontScale="90000"/>
          </a:bodyPr>
          <a:lstStyle/>
          <a:p>
            <a:r>
              <a:rPr lang="en-US" dirty="0"/>
              <a:t>The Pyramids of Giza</a:t>
            </a:r>
            <a:br>
              <a:rPr lang="en-US" dirty="0"/>
            </a:br>
            <a:endParaRPr lang="en-US" dirty="0"/>
          </a:p>
        </p:txBody>
      </p:sp>
      <p:sp>
        <p:nvSpPr>
          <p:cNvPr id="3" name="Rectangle 2"/>
          <p:cNvSpPr/>
          <p:nvPr/>
        </p:nvSpPr>
        <p:spPr>
          <a:xfrm>
            <a:off x="136478" y="889844"/>
            <a:ext cx="11723426" cy="5016758"/>
          </a:xfrm>
          <a:prstGeom prst="rect">
            <a:avLst/>
          </a:prstGeom>
        </p:spPr>
        <p:txBody>
          <a:bodyPr wrap="square">
            <a:spAutoFit/>
          </a:bodyPr>
          <a:lstStyle/>
          <a:p>
            <a:r>
              <a:rPr lang="en-US" sz="3200" dirty="0" smtClean="0"/>
              <a:t> We </a:t>
            </a:r>
            <a:r>
              <a:rPr lang="en-US" sz="3200" dirty="0"/>
              <a:t>don't know why they were built, not sure really what all the chambers in them do (or if we've even found them all), aren't sure what's beneath them (theories say that enormous faces carved aside the pyramids are continually being covered by sand), and we have no idea how the enormous blocks were put in place, especially without mortar. </a:t>
            </a:r>
          </a:p>
          <a:p>
            <a:r>
              <a:rPr lang="en-US" sz="3200" dirty="0"/>
              <a:t> The blocks themselves were cut, carved, moved, and lifted miles away from the site, and the old problem of weight in building comes into play again; blocks this heavy would have crushed any sleds or tree trunk rollers that Egyptologists think moved them. </a:t>
            </a:r>
            <a:r>
              <a:rPr lang="en-US" sz="3200" dirty="0" smtClean="0"/>
              <a:t> </a:t>
            </a:r>
            <a:endParaRPr lang="en-US" sz="3200" dirty="0"/>
          </a:p>
        </p:txBody>
      </p:sp>
      <p:sp>
        <p:nvSpPr>
          <p:cNvPr id="4" name="Slide Number Placeholder 3"/>
          <p:cNvSpPr>
            <a:spLocks noGrp="1"/>
          </p:cNvSpPr>
          <p:nvPr>
            <p:ph type="sldNum" sz="quarter" idx="12"/>
          </p:nvPr>
        </p:nvSpPr>
        <p:spPr/>
        <p:txBody>
          <a:bodyPr/>
          <a:lstStyle/>
          <a:p>
            <a:fld id="{F7AC4DE6-9038-4C9A-B804-F41EF21FF12A}" type="slidenum">
              <a:rPr lang="en-US" smtClean="0"/>
              <a:t>38</a:t>
            </a:fld>
            <a:endParaRPr lang="en-US"/>
          </a:p>
        </p:txBody>
      </p:sp>
    </p:spTree>
    <p:extLst>
      <p:ext uri="{BB962C8B-B14F-4D97-AF65-F5344CB8AC3E}">
        <p14:creationId xmlns:p14="http://schemas.microsoft.com/office/powerpoint/2010/main" val="42585841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4716" y="777923"/>
            <a:ext cx="11723427" cy="5078313"/>
          </a:xfrm>
          <a:prstGeom prst="rect">
            <a:avLst/>
          </a:prstGeom>
        </p:spPr>
        <p:txBody>
          <a:bodyPr wrap="square">
            <a:spAutoFit/>
          </a:bodyPr>
          <a:lstStyle/>
          <a:p>
            <a:r>
              <a:rPr lang="en-US" sz="3600" dirty="0"/>
              <a:t>And that doesn't even explain what the interiors were for </a:t>
            </a:r>
            <a:r>
              <a:rPr lang="en-US" sz="3600" dirty="0" smtClean="0"/>
              <a:t> Why do they </a:t>
            </a:r>
            <a:r>
              <a:rPr lang="en-US" sz="3600" dirty="0"/>
              <a:t>align with the stars in Orion's belt, or how the interiors were lit to paint the thousands of hieroglyphics on the walls deep in the pyramids. Torches would have produced soot on the roofs and walls, which is not found in the tomb at all and reflected light on mirrors would have dissipated after only a few feet</a:t>
            </a:r>
            <a:r>
              <a:rPr lang="en-US" sz="3600" dirty="0" smtClean="0"/>
              <a:t>.</a:t>
            </a:r>
          </a:p>
          <a:p>
            <a:r>
              <a:rPr lang="en-US" sz="3600" dirty="0" smtClean="0"/>
              <a:t>Many structure  built in ancient times have exact alignment to specific stars. How was this accomplished?</a:t>
            </a:r>
            <a:endParaRPr lang="en-US" sz="3600" dirty="0"/>
          </a:p>
        </p:txBody>
      </p:sp>
      <p:sp>
        <p:nvSpPr>
          <p:cNvPr id="2" name="Slide Number Placeholder 1"/>
          <p:cNvSpPr>
            <a:spLocks noGrp="1"/>
          </p:cNvSpPr>
          <p:nvPr>
            <p:ph type="sldNum" sz="quarter" idx="12"/>
          </p:nvPr>
        </p:nvSpPr>
        <p:spPr/>
        <p:txBody>
          <a:bodyPr/>
          <a:lstStyle/>
          <a:p>
            <a:fld id="{F7AC4DE6-9038-4C9A-B804-F41EF21FF12A}" type="slidenum">
              <a:rPr lang="en-US" smtClean="0"/>
              <a:t>39</a:t>
            </a:fld>
            <a:endParaRPr lang="en-US"/>
          </a:p>
        </p:txBody>
      </p:sp>
    </p:spTree>
    <p:extLst>
      <p:ext uri="{BB962C8B-B14F-4D97-AF65-F5344CB8AC3E}">
        <p14:creationId xmlns:p14="http://schemas.microsoft.com/office/powerpoint/2010/main" val="1944544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391" y="0"/>
            <a:ext cx="7588333" cy="763031"/>
          </a:xfrm>
        </p:spPr>
        <p:txBody>
          <a:bodyPr/>
          <a:lstStyle/>
          <a:p>
            <a:r>
              <a:rPr lang="en-US" dirty="0" smtClean="0"/>
              <a:t>                             </a:t>
            </a:r>
            <a:r>
              <a:rPr lang="en-US" dirty="0" smtClean="0">
                <a:solidFill>
                  <a:srgbClr val="FF0000"/>
                </a:solidFill>
              </a:rPr>
              <a:t> S</a:t>
            </a:r>
            <a:r>
              <a:rPr lang="en-US" sz="3600" dirty="0" smtClean="0">
                <a:solidFill>
                  <a:srgbClr val="FF0000"/>
                </a:solidFill>
                <a:latin typeface="Calibri" panose="020F0502020204030204"/>
              </a:rPr>
              <a:t>ons </a:t>
            </a:r>
            <a:r>
              <a:rPr lang="en-US" sz="3600" dirty="0">
                <a:solidFill>
                  <a:srgbClr val="FF0000"/>
                </a:solidFill>
                <a:latin typeface="Calibri" panose="020F0502020204030204"/>
              </a:rPr>
              <a:t>of God</a:t>
            </a:r>
            <a:endParaRPr lang="en-US" dirty="0"/>
          </a:p>
        </p:txBody>
      </p:sp>
      <p:sp>
        <p:nvSpPr>
          <p:cNvPr id="3" name="Rectangle 2"/>
          <p:cNvSpPr/>
          <p:nvPr/>
        </p:nvSpPr>
        <p:spPr>
          <a:xfrm>
            <a:off x="926275" y="1690688"/>
            <a:ext cx="9334006" cy="646331"/>
          </a:xfrm>
          <a:prstGeom prst="rect">
            <a:avLst/>
          </a:prstGeom>
        </p:spPr>
        <p:txBody>
          <a:bodyPr wrap="square">
            <a:spAutoFit/>
          </a:bodyPr>
          <a:lstStyle/>
          <a:p>
            <a:r>
              <a:rPr lang="en-US" dirty="0" smtClean="0"/>
              <a:t> </a:t>
            </a:r>
          </a:p>
          <a:p>
            <a:endParaRPr lang="en-US" dirty="0"/>
          </a:p>
        </p:txBody>
      </p:sp>
      <p:sp>
        <p:nvSpPr>
          <p:cNvPr id="4" name="Rectangle 3"/>
          <p:cNvSpPr/>
          <p:nvPr/>
        </p:nvSpPr>
        <p:spPr>
          <a:xfrm>
            <a:off x="510638" y="549275"/>
            <a:ext cx="11412188" cy="6001643"/>
          </a:xfrm>
          <a:prstGeom prst="rect">
            <a:avLst/>
          </a:prstGeom>
        </p:spPr>
        <p:txBody>
          <a:bodyPr wrap="square">
            <a:spAutoFit/>
          </a:bodyPr>
          <a:lstStyle/>
          <a:p>
            <a:r>
              <a:rPr lang="en-US" dirty="0" smtClean="0"/>
              <a:t> </a:t>
            </a:r>
            <a:r>
              <a:rPr lang="en-US" sz="3200" dirty="0" smtClean="0"/>
              <a:t>Many people have debated whether the “sons of God” refers to angels or men. The Hebrew words for the “sons of God” is B’nai Ha Elohim, which would means these are Heavenly beings, giving credence to them being fallen angels. And then we see the children of these sons of God and daughters of men were “mighty men” and of “renown.” They were also “giants.” Something in their genetics made them super-sized people. And I present to you was their fallen angelic parentage </a:t>
            </a:r>
          </a:p>
          <a:p>
            <a:r>
              <a:rPr lang="en-US" sz="3200" dirty="0" smtClean="0"/>
              <a:t>A very simple observation is that when you breed a horse and a donkey you get a mule. No longer horse. No longer donkey.</a:t>
            </a:r>
          </a:p>
          <a:p>
            <a:r>
              <a:rPr lang="en-US" sz="3200" dirty="0" smtClean="0"/>
              <a:t>Human with humans create humans.  Almost all have heard of David and Goliath. Lets look at another key use of  B’nai Ha Elohim</a:t>
            </a:r>
            <a:endParaRPr lang="en-US" sz="3200" dirty="0"/>
          </a:p>
        </p:txBody>
      </p:sp>
      <p:sp>
        <p:nvSpPr>
          <p:cNvPr id="5" name="Slide Number Placeholder 4"/>
          <p:cNvSpPr>
            <a:spLocks noGrp="1"/>
          </p:cNvSpPr>
          <p:nvPr>
            <p:ph type="sldNum" sz="quarter" idx="12"/>
          </p:nvPr>
        </p:nvSpPr>
        <p:spPr/>
        <p:txBody>
          <a:bodyPr/>
          <a:lstStyle/>
          <a:p>
            <a:fld id="{F7AC4DE6-9038-4C9A-B804-F41EF21FF12A}" type="slidenum">
              <a:rPr lang="en-US" smtClean="0"/>
              <a:t>4</a:t>
            </a:fld>
            <a:endParaRPr lang="en-US"/>
          </a:p>
        </p:txBody>
      </p:sp>
    </p:spTree>
    <p:extLst>
      <p:ext uri="{BB962C8B-B14F-4D97-AF65-F5344CB8AC3E}">
        <p14:creationId xmlns:p14="http://schemas.microsoft.com/office/powerpoint/2010/main" val="21072259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7897"/>
            <a:ext cx="12201098" cy="1325563"/>
          </a:xfrm>
        </p:spPr>
        <p:txBody>
          <a:bodyPr>
            <a:normAutofit fontScale="90000"/>
          </a:bodyPr>
          <a:lstStyle/>
          <a:p>
            <a:r>
              <a:rPr lang="en-US" dirty="0"/>
              <a:t>The Great Pyramid is composed of over 2 ½ million blocks of limestone which weigh from 2 to 70 tons each.  Its base covers over 13 acres and its volume is around 90,000,000 cubic feet.</a:t>
            </a:r>
            <a:br>
              <a:rPr lang="en-US" dirty="0"/>
            </a:br>
            <a:r>
              <a:rPr lang="en-US" dirty="0"/>
              <a:t/>
            </a:r>
            <a:br>
              <a:rPr lang="en-US" dirty="0"/>
            </a:br>
            <a:endParaRPr lang="en-US" dirty="0"/>
          </a:p>
        </p:txBody>
      </p:sp>
      <p:pic>
        <p:nvPicPr>
          <p:cNvPr id="3" name="Picture 2"/>
          <p:cNvPicPr>
            <a:picLocks noChangeAspect="1"/>
          </p:cNvPicPr>
          <p:nvPr/>
        </p:nvPicPr>
        <p:blipFill>
          <a:blip r:embed="rId2"/>
          <a:stretch>
            <a:fillRect/>
          </a:stretch>
        </p:blipFill>
        <p:spPr>
          <a:xfrm>
            <a:off x="217504" y="2173334"/>
            <a:ext cx="11974496" cy="4684666"/>
          </a:xfrm>
          <a:prstGeom prst="rect">
            <a:avLst/>
          </a:prstGeom>
        </p:spPr>
      </p:pic>
      <p:sp>
        <p:nvSpPr>
          <p:cNvPr id="4" name="Slide Number Placeholder 3"/>
          <p:cNvSpPr>
            <a:spLocks noGrp="1"/>
          </p:cNvSpPr>
          <p:nvPr>
            <p:ph type="sldNum" sz="quarter" idx="12"/>
          </p:nvPr>
        </p:nvSpPr>
        <p:spPr/>
        <p:txBody>
          <a:bodyPr/>
          <a:lstStyle/>
          <a:p>
            <a:fld id="{F7AC4DE6-9038-4C9A-B804-F41EF21FF12A}" type="slidenum">
              <a:rPr lang="en-US" smtClean="0"/>
              <a:t>40</a:t>
            </a:fld>
            <a:endParaRPr lang="en-US"/>
          </a:p>
        </p:txBody>
      </p:sp>
    </p:spTree>
    <p:extLst>
      <p:ext uri="{BB962C8B-B14F-4D97-AF65-F5344CB8AC3E}">
        <p14:creationId xmlns:p14="http://schemas.microsoft.com/office/powerpoint/2010/main" val="7121310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32764" y="256653"/>
            <a:ext cx="9498842" cy="6332562"/>
          </a:xfrm>
          <a:prstGeom prst="rect">
            <a:avLst/>
          </a:prstGeom>
        </p:spPr>
      </p:pic>
      <p:sp>
        <p:nvSpPr>
          <p:cNvPr id="2" name="Slide Number Placeholder 1"/>
          <p:cNvSpPr>
            <a:spLocks noGrp="1"/>
          </p:cNvSpPr>
          <p:nvPr>
            <p:ph type="sldNum" sz="quarter" idx="12"/>
          </p:nvPr>
        </p:nvSpPr>
        <p:spPr/>
        <p:txBody>
          <a:bodyPr/>
          <a:lstStyle/>
          <a:p>
            <a:fld id="{F7AC4DE6-9038-4C9A-B804-F41EF21FF12A}" type="slidenum">
              <a:rPr lang="en-US" smtClean="0"/>
              <a:t>41</a:t>
            </a:fld>
            <a:endParaRPr lang="en-US"/>
          </a:p>
        </p:txBody>
      </p:sp>
    </p:spTree>
    <p:extLst>
      <p:ext uri="{BB962C8B-B14F-4D97-AF65-F5344CB8AC3E}">
        <p14:creationId xmlns:p14="http://schemas.microsoft.com/office/powerpoint/2010/main" val="9382600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86" y="0"/>
            <a:ext cx="10515600" cy="1325563"/>
          </a:xfrm>
        </p:spPr>
        <p:txBody>
          <a:bodyPr/>
          <a:lstStyle/>
          <a:p>
            <a:r>
              <a:rPr lang="en-US" dirty="0" smtClean="0"/>
              <a:t> Puma </a:t>
            </a:r>
            <a:r>
              <a:rPr lang="en-US" dirty="0" err="1"/>
              <a:t>Punka</a:t>
            </a:r>
            <a:r>
              <a:rPr lang="en-US" dirty="0"/>
              <a:t/>
            </a:r>
            <a:br>
              <a:rPr lang="en-US" dirty="0"/>
            </a:br>
            <a:endParaRPr lang="en-US" dirty="0"/>
          </a:p>
        </p:txBody>
      </p:sp>
      <p:sp>
        <p:nvSpPr>
          <p:cNvPr id="3" name="Rectangle 2"/>
          <p:cNvSpPr/>
          <p:nvPr/>
        </p:nvSpPr>
        <p:spPr>
          <a:xfrm>
            <a:off x="286602" y="447555"/>
            <a:ext cx="11477767" cy="6001643"/>
          </a:xfrm>
          <a:prstGeom prst="rect">
            <a:avLst/>
          </a:prstGeom>
        </p:spPr>
        <p:txBody>
          <a:bodyPr wrap="square">
            <a:spAutoFit/>
          </a:bodyPr>
          <a:lstStyle/>
          <a:p>
            <a:r>
              <a:rPr lang="en-US" sz="3200" dirty="0" smtClean="0"/>
              <a:t>A megalithic </a:t>
            </a:r>
            <a:r>
              <a:rPr lang="en-US" sz="3200" dirty="0"/>
              <a:t>structure atop a 13,000 </a:t>
            </a:r>
            <a:r>
              <a:rPr lang="en-US" sz="3200" dirty="0" err="1"/>
              <a:t>ft</a:t>
            </a:r>
            <a:r>
              <a:rPr lang="en-US" sz="3200" dirty="0"/>
              <a:t> plateau </a:t>
            </a:r>
            <a:r>
              <a:rPr lang="en-US" sz="3200" dirty="0" smtClean="0"/>
              <a:t>in Bolivia with </a:t>
            </a:r>
            <a:r>
              <a:rPr lang="en-US" sz="3200" dirty="0"/>
              <a:t>massive blocks fitting together like Legos -- again, without mortar. The age is estimated conservatively at about 2000 years old, but many people believe they are much older, with some guesses as early as 14,000 years old. The heaviest of these stones is 450 </a:t>
            </a:r>
            <a:r>
              <a:rPr lang="en-US" sz="3200" dirty="0" smtClean="0"/>
              <a:t>tons. What </a:t>
            </a:r>
            <a:r>
              <a:rPr lang="en-US" sz="3200" dirty="0"/>
              <a:t>makes this even more amazing is that many of these blocks were cut from diorite, an insanely hard rock that was used in ancient times to cut other rocks. The grooves in the diorite are machine-made, some as small as a centimeter deep with only 1 mm variation. And all these blocks are cut like this. Even today's engineers are daunted by this task, and then carting them up a 13,000 </a:t>
            </a:r>
            <a:r>
              <a:rPr lang="en-US" sz="3200" dirty="0" err="1"/>
              <a:t>ft</a:t>
            </a:r>
            <a:r>
              <a:rPr lang="en-US" sz="3200" dirty="0"/>
              <a:t> mountain? </a:t>
            </a:r>
          </a:p>
        </p:txBody>
      </p:sp>
      <p:sp>
        <p:nvSpPr>
          <p:cNvPr id="4" name="Slide Number Placeholder 3"/>
          <p:cNvSpPr>
            <a:spLocks noGrp="1"/>
          </p:cNvSpPr>
          <p:nvPr>
            <p:ph type="sldNum" sz="quarter" idx="12"/>
          </p:nvPr>
        </p:nvSpPr>
        <p:spPr/>
        <p:txBody>
          <a:bodyPr/>
          <a:lstStyle/>
          <a:p>
            <a:fld id="{F7AC4DE6-9038-4C9A-B804-F41EF21FF12A}" type="slidenum">
              <a:rPr lang="en-US" smtClean="0"/>
              <a:t>42</a:t>
            </a:fld>
            <a:endParaRPr lang="en-US"/>
          </a:p>
        </p:txBody>
      </p:sp>
    </p:spTree>
    <p:extLst>
      <p:ext uri="{BB962C8B-B14F-4D97-AF65-F5344CB8AC3E}">
        <p14:creationId xmlns:p14="http://schemas.microsoft.com/office/powerpoint/2010/main" val="10891304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3772" y="0"/>
            <a:ext cx="11696131" cy="6997435"/>
          </a:xfrm>
          <a:prstGeom prst="rect">
            <a:avLst/>
          </a:prstGeom>
        </p:spPr>
      </p:pic>
      <p:sp>
        <p:nvSpPr>
          <p:cNvPr id="2" name="Slide Number Placeholder 1"/>
          <p:cNvSpPr>
            <a:spLocks noGrp="1"/>
          </p:cNvSpPr>
          <p:nvPr>
            <p:ph type="sldNum" sz="quarter" idx="12"/>
          </p:nvPr>
        </p:nvSpPr>
        <p:spPr/>
        <p:txBody>
          <a:bodyPr/>
          <a:lstStyle/>
          <a:p>
            <a:fld id="{F7AC4DE6-9038-4C9A-B804-F41EF21FF12A}" type="slidenum">
              <a:rPr lang="en-US" smtClean="0"/>
              <a:t>43</a:t>
            </a:fld>
            <a:endParaRPr lang="en-US"/>
          </a:p>
        </p:txBody>
      </p:sp>
    </p:spTree>
    <p:extLst>
      <p:ext uri="{BB962C8B-B14F-4D97-AF65-F5344CB8AC3E}">
        <p14:creationId xmlns:p14="http://schemas.microsoft.com/office/powerpoint/2010/main" val="37826338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559" y="436728"/>
            <a:ext cx="10331354" cy="5971109"/>
          </a:xfrm>
          <a:prstGeom prst="rect">
            <a:avLst/>
          </a:prstGeom>
        </p:spPr>
      </p:pic>
      <p:sp>
        <p:nvSpPr>
          <p:cNvPr id="2" name="Slide Number Placeholder 1"/>
          <p:cNvSpPr>
            <a:spLocks noGrp="1"/>
          </p:cNvSpPr>
          <p:nvPr>
            <p:ph type="sldNum" sz="quarter" idx="12"/>
          </p:nvPr>
        </p:nvSpPr>
        <p:spPr/>
        <p:txBody>
          <a:bodyPr/>
          <a:lstStyle/>
          <a:p>
            <a:fld id="{F7AC4DE6-9038-4C9A-B804-F41EF21FF12A}" type="slidenum">
              <a:rPr lang="en-US" smtClean="0"/>
              <a:t>44</a:t>
            </a:fld>
            <a:endParaRPr lang="en-US"/>
          </a:p>
        </p:txBody>
      </p:sp>
    </p:spTree>
    <p:extLst>
      <p:ext uri="{BB962C8B-B14F-4D97-AF65-F5344CB8AC3E}">
        <p14:creationId xmlns:p14="http://schemas.microsoft.com/office/powerpoint/2010/main" val="37426097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23581" y="496670"/>
            <a:ext cx="10513325" cy="7184105"/>
          </a:xfrm>
          <a:prstGeom prst="rect">
            <a:avLst/>
          </a:prstGeom>
        </p:spPr>
      </p:pic>
      <p:sp>
        <p:nvSpPr>
          <p:cNvPr id="2" name="Slide Number Placeholder 1"/>
          <p:cNvSpPr>
            <a:spLocks noGrp="1"/>
          </p:cNvSpPr>
          <p:nvPr>
            <p:ph type="sldNum" sz="quarter" idx="12"/>
          </p:nvPr>
        </p:nvSpPr>
        <p:spPr/>
        <p:txBody>
          <a:bodyPr/>
          <a:lstStyle/>
          <a:p>
            <a:fld id="{F7AC4DE6-9038-4C9A-B804-F41EF21FF12A}" type="slidenum">
              <a:rPr lang="en-US" smtClean="0"/>
              <a:t>45</a:t>
            </a:fld>
            <a:endParaRPr lang="en-US"/>
          </a:p>
        </p:txBody>
      </p:sp>
    </p:spTree>
    <p:extLst>
      <p:ext uri="{BB962C8B-B14F-4D97-AF65-F5344CB8AC3E}">
        <p14:creationId xmlns:p14="http://schemas.microsoft.com/office/powerpoint/2010/main" val="39814321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4149" y="183195"/>
            <a:ext cx="10194878" cy="6544511"/>
          </a:xfrm>
          <a:prstGeom prst="rect">
            <a:avLst/>
          </a:prstGeom>
        </p:spPr>
      </p:pic>
      <p:sp>
        <p:nvSpPr>
          <p:cNvPr id="2" name="Slide Number Placeholder 1"/>
          <p:cNvSpPr>
            <a:spLocks noGrp="1"/>
          </p:cNvSpPr>
          <p:nvPr>
            <p:ph type="sldNum" sz="quarter" idx="12"/>
          </p:nvPr>
        </p:nvSpPr>
        <p:spPr/>
        <p:txBody>
          <a:bodyPr/>
          <a:lstStyle/>
          <a:p>
            <a:fld id="{F7AC4DE6-9038-4C9A-B804-F41EF21FF12A}" type="slidenum">
              <a:rPr lang="en-US" smtClean="0"/>
              <a:t>46</a:t>
            </a:fld>
            <a:endParaRPr lang="en-US"/>
          </a:p>
        </p:txBody>
      </p:sp>
    </p:spTree>
    <p:extLst>
      <p:ext uri="{BB962C8B-B14F-4D97-AF65-F5344CB8AC3E}">
        <p14:creationId xmlns:p14="http://schemas.microsoft.com/office/powerpoint/2010/main" val="14579505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77421"/>
            <a:ext cx="12569115" cy="6680579"/>
          </a:xfrm>
          <a:prstGeom prst="rect">
            <a:avLst/>
          </a:prstGeom>
        </p:spPr>
      </p:pic>
      <p:sp>
        <p:nvSpPr>
          <p:cNvPr id="2" name="Slide Number Placeholder 1"/>
          <p:cNvSpPr>
            <a:spLocks noGrp="1"/>
          </p:cNvSpPr>
          <p:nvPr>
            <p:ph type="sldNum" sz="quarter" idx="12"/>
          </p:nvPr>
        </p:nvSpPr>
        <p:spPr/>
        <p:txBody>
          <a:bodyPr/>
          <a:lstStyle/>
          <a:p>
            <a:fld id="{F7AC4DE6-9038-4C9A-B804-F41EF21FF12A}" type="slidenum">
              <a:rPr lang="en-US" smtClean="0"/>
              <a:t>47</a:t>
            </a:fld>
            <a:endParaRPr lang="en-US"/>
          </a:p>
        </p:txBody>
      </p:sp>
    </p:spTree>
    <p:extLst>
      <p:ext uri="{BB962C8B-B14F-4D97-AF65-F5344CB8AC3E}">
        <p14:creationId xmlns:p14="http://schemas.microsoft.com/office/powerpoint/2010/main" val="21814263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60309" y="447778"/>
            <a:ext cx="8475259" cy="6410222"/>
          </a:xfrm>
          <a:prstGeom prst="rect">
            <a:avLst/>
          </a:prstGeom>
        </p:spPr>
      </p:pic>
      <p:sp>
        <p:nvSpPr>
          <p:cNvPr id="2" name="Slide Number Placeholder 1"/>
          <p:cNvSpPr>
            <a:spLocks noGrp="1"/>
          </p:cNvSpPr>
          <p:nvPr>
            <p:ph type="sldNum" sz="quarter" idx="12"/>
          </p:nvPr>
        </p:nvSpPr>
        <p:spPr/>
        <p:txBody>
          <a:bodyPr/>
          <a:lstStyle/>
          <a:p>
            <a:fld id="{F7AC4DE6-9038-4C9A-B804-F41EF21FF12A}" type="slidenum">
              <a:rPr lang="en-US" smtClean="0"/>
              <a:t>48</a:t>
            </a:fld>
            <a:endParaRPr lang="en-US"/>
          </a:p>
        </p:txBody>
      </p:sp>
    </p:spTree>
    <p:extLst>
      <p:ext uri="{BB962C8B-B14F-4D97-AF65-F5344CB8AC3E}">
        <p14:creationId xmlns:p14="http://schemas.microsoft.com/office/powerpoint/2010/main" val="11564047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6894" y="439387"/>
            <a:ext cx="10533412" cy="830997"/>
          </a:xfrm>
          <a:prstGeom prst="rect">
            <a:avLst/>
          </a:prstGeom>
          <a:noFill/>
        </p:spPr>
        <p:txBody>
          <a:bodyPr wrap="square" rtlCol="0">
            <a:spAutoFit/>
          </a:bodyPr>
          <a:lstStyle/>
          <a:p>
            <a:r>
              <a:rPr lang="en-US" sz="4800" dirty="0" smtClean="0"/>
              <a:t>How Does This Apply To Us Today?</a:t>
            </a:r>
            <a:endParaRPr lang="en-US" sz="4800" dirty="0"/>
          </a:p>
        </p:txBody>
      </p:sp>
      <p:sp>
        <p:nvSpPr>
          <p:cNvPr id="4" name="Rectangle 3"/>
          <p:cNvSpPr/>
          <p:nvPr/>
        </p:nvSpPr>
        <p:spPr>
          <a:xfrm>
            <a:off x="237506" y="1531641"/>
            <a:ext cx="10972800" cy="5632311"/>
          </a:xfrm>
          <a:prstGeom prst="rect">
            <a:avLst/>
          </a:prstGeom>
        </p:spPr>
        <p:txBody>
          <a:bodyPr wrap="square">
            <a:spAutoFit/>
          </a:bodyPr>
          <a:lstStyle/>
          <a:p>
            <a:r>
              <a:rPr lang="en-US" sz="3600" dirty="0"/>
              <a:t> </a:t>
            </a:r>
            <a:r>
              <a:rPr lang="en-US" sz="3600" dirty="0" smtClean="0"/>
              <a:t>MATT 24:37 </a:t>
            </a:r>
            <a:r>
              <a:rPr lang="en-US" sz="3600" dirty="0"/>
              <a:t>For as were the days of Noah, so will be the coming of the Son of Man.</a:t>
            </a:r>
          </a:p>
          <a:p>
            <a:endParaRPr lang="en-US" sz="3600" dirty="0"/>
          </a:p>
          <a:p>
            <a:r>
              <a:rPr lang="en-US" sz="3600" dirty="0" smtClean="0"/>
              <a:t> LUKE 17:26 </a:t>
            </a:r>
            <a:r>
              <a:rPr lang="en-US" sz="3600" dirty="0"/>
              <a:t>Just as it was in the days of Noah, so will it be in the days of the Son of Man. 27 They were eating and drinking and marrying and being given in marriage, until the day when Noah entered the ark, and the flood came and destroyed them all. </a:t>
            </a:r>
            <a:endParaRPr lang="en-US" sz="3600" dirty="0" smtClean="0"/>
          </a:p>
          <a:p>
            <a:endParaRPr lang="en-US" sz="3600" dirty="0"/>
          </a:p>
          <a:p>
            <a:endParaRPr lang="en-US" dirty="0"/>
          </a:p>
          <a:p>
            <a:r>
              <a:rPr lang="en-US" dirty="0" smtClean="0"/>
              <a:t> </a:t>
            </a:r>
            <a:endParaRPr lang="en-US" dirty="0"/>
          </a:p>
        </p:txBody>
      </p:sp>
      <p:sp>
        <p:nvSpPr>
          <p:cNvPr id="2" name="Slide Number Placeholder 1"/>
          <p:cNvSpPr>
            <a:spLocks noGrp="1"/>
          </p:cNvSpPr>
          <p:nvPr>
            <p:ph type="sldNum" sz="quarter" idx="12"/>
          </p:nvPr>
        </p:nvSpPr>
        <p:spPr/>
        <p:txBody>
          <a:bodyPr/>
          <a:lstStyle/>
          <a:p>
            <a:fld id="{F7AC4DE6-9038-4C9A-B804-F41EF21FF12A}" type="slidenum">
              <a:rPr lang="en-US" smtClean="0"/>
              <a:t>49</a:t>
            </a:fld>
            <a:endParaRPr lang="en-US"/>
          </a:p>
        </p:txBody>
      </p:sp>
    </p:spTree>
    <p:extLst>
      <p:ext uri="{BB962C8B-B14F-4D97-AF65-F5344CB8AC3E}">
        <p14:creationId xmlns:p14="http://schemas.microsoft.com/office/powerpoint/2010/main" val="2694233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4378"/>
            <a:ext cx="12192000" cy="6863417"/>
          </a:xfrm>
          <a:prstGeom prst="rect">
            <a:avLst/>
          </a:prstGeom>
        </p:spPr>
        <p:txBody>
          <a:bodyPr wrap="square">
            <a:spAutoFit/>
          </a:bodyPr>
          <a:lstStyle/>
          <a:p>
            <a:r>
              <a:rPr lang="en-US" sz="4000" dirty="0" smtClean="0"/>
              <a:t> The Bible is self-confirming and one passage of Scripture can always be confirmed by another. Here is term “sons of God” next used in the book of Job. Job 2:1 states: Again there was a day when the sons of God came to present themselves before the LORD, and Satan came also among them to present himself before the LORD.</a:t>
            </a:r>
          </a:p>
          <a:p>
            <a:r>
              <a:rPr lang="en-US" sz="4000" dirty="0" smtClean="0"/>
              <a:t>The Hebrew term here once again is B’nai Ha Elohim. And as we know these sons of God here are clearly Angelic beings who are presenting themselves before The Lord (in Heaven). And Satan is among them (who of course is a fallen cherubim – a type of Heavenly being).  </a:t>
            </a:r>
            <a:endParaRPr lang="en-US" sz="4000" dirty="0"/>
          </a:p>
        </p:txBody>
      </p:sp>
      <p:sp>
        <p:nvSpPr>
          <p:cNvPr id="2" name="Slide Number Placeholder 1"/>
          <p:cNvSpPr>
            <a:spLocks noGrp="1"/>
          </p:cNvSpPr>
          <p:nvPr>
            <p:ph type="sldNum" sz="quarter" idx="12"/>
          </p:nvPr>
        </p:nvSpPr>
        <p:spPr/>
        <p:txBody>
          <a:bodyPr/>
          <a:lstStyle/>
          <a:p>
            <a:fld id="{F7AC4DE6-9038-4C9A-B804-F41EF21FF12A}" type="slidenum">
              <a:rPr lang="en-US" smtClean="0"/>
              <a:t>5</a:t>
            </a:fld>
            <a:endParaRPr lang="en-US"/>
          </a:p>
        </p:txBody>
      </p:sp>
    </p:spTree>
    <p:extLst>
      <p:ext uri="{BB962C8B-B14F-4D97-AF65-F5344CB8AC3E}">
        <p14:creationId xmlns:p14="http://schemas.microsoft.com/office/powerpoint/2010/main" val="36401444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541" y="2825937"/>
            <a:ext cx="10515600" cy="1325563"/>
          </a:xfrm>
        </p:spPr>
        <p:txBody>
          <a:bodyPr>
            <a:normAutofit/>
          </a:bodyPr>
          <a:lstStyle/>
          <a:p>
            <a:r>
              <a:rPr lang="en-US" sz="6600" dirty="0"/>
              <a:t> What about Aliens?  UFO’s </a:t>
            </a:r>
          </a:p>
        </p:txBody>
      </p:sp>
      <p:sp>
        <p:nvSpPr>
          <p:cNvPr id="3" name="Slide Number Placeholder 2"/>
          <p:cNvSpPr>
            <a:spLocks noGrp="1"/>
          </p:cNvSpPr>
          <p:nvPr>
            <p:ph type="sldNum" sz="quarter" idx="12"/>
          </p:nvPr>
        </p:nvSpPr>
        <p:spPr/>
        <p:txBody>
          <a:bodyPr/>
          <a:lstStyle/>
          <a:p>
            <a:fld id="{F7AC4DE6-9038-4C9A-B804-F41EF21FF12A}" type="slidenum">
              <a:rPr lang="en-US" smtClean="0"/>
              <a:t>50</a:t>
            </a:fld>
            <a:endParaRPr lang="en-US"/>
          </a:p>
        </p:txBody>
      </p:sp>
    </p:spTree>
    <p:extLst>
      <p:ext uri="{BB962C8B-B14F-4D97-AF65-F5344CB8AC3E}">
        <p14:creationId xmlns:p14="http://schemas.microsoft.com/office/powerpoint/2010/main" val="2462950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758"/>
            <a:ext cx="12192000" cy="7355860"/>
          </a:xfrm>
          <a:prstGeom prst="rect">
            <a:avLst/>
          </a:prstGeom>
          <a:noFill/>
        </p:spPr>
        <p:txBody>
          <a:bodyPr wrap="square" rtlCol="0">
            <a:spAutoFit/>
          </a:bodyPr>
          <a:lstStyle/>
          <a:p>
            <a:r>
              <a:rPr lang="en-US" sz="4000" dirty="0" smtClean="0"/>
              <a:t>The world about us today is proclaiming that we are being visited from outer space. Many are believing the story that  humans were created by these visitors. Ancient cultural history and architectural evidence overwhelmingly points to beings superior to man in intelligence and technology have been here. I present to you that these beings were worshiped and still are worshipped in the form of  the many false gods throughout the world  .We have looked at some of the amazing architecture and carvings found throughout our planet.</a:t>
            </a:r>
            <a:endParaRPr lang="en-US" sz="4000" dirty="0"/>
          </a:p>
          <a:p>
            <a:r>
              <a:rPr lang="en-US" sz="3200" dirty="0" smtClean="0"/>
              <a:t> </a:t>
            </a:r>
            <a:endParaRPr lang="en-US" sz="3200" dirty="0"/>
          </a:p>
        </p:txBody>
      </p:sp>
      <p:sp>
        <p:nvSpPr>
          <p:cNvPr id="4" name="Slide Number Placeholder 3"/>
          <p:cNvSpPr>
            <a:spLocks noGrp="1"/>
          </p:cNvSpPr>
          <p:nvPr>
            <p:ph type="sldNum" sz="quarter" idx="12"/>
          </p:nvPr>
        </p:nvSpPr>
        <p:spPr/>
        <p:txBody>
          <a:bodyPr/>
          <a:lstStyle/>
          <a:p>
            <a:fld id="{F7AC4DE6-9038-4C9A-B804-F41EF21FF12A}" type="slidenum">
              <a:rPr lang="en-US" smtClean="0"/>
              <a:t>51</a:t>
            </a:fld>
            <a:endParaRPr lang="en-US"/>
          </a:p>
        </p:txBody>
      </p:sp>
    </p:spTree>
    <p:extLst>
      <p:ext uri="{BB962C8B-B14F-4D97-AF65-F5344CB8AC3E}">
        <p14:creationId xmlns:p14="http://schemas.microsoft.com/office/powerpoint/2010/main" val="13681701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00956" cy="6863417"/>
          </a:xfrm>
          <a:prstGeom prst="rect">
            <a:avLst/>
          </a:prstGeom>
          <a:noFill/>
        </p:spPr>
        <p:txBody>
          <a:bodyPr wrap="square" rtlCol="0">
            <a:spAutoFit/>
          </a:bodyPr>
          <a:lstStyle/>
          <a:p>
            <a:r>
              <a:rPr lang="en-US" sz="4000" dirty="0" smtClean="0"/>
              <a:t>Have you ever heard the saying that where there is smoke there is fire? Well  Church  there is smoke. A lot of smoke. Just get on line and do a you tube search on UFO’s. Of course some of these could be explained as the military vehicles of the world.  Problems with this alone being the answer is that there </a:t>
            </a:r>
            <a:r>
              <a:rPr lang="en-US" sz="4000" dirty="0" smtClean="0"/>
              <a:t>are personal </a:t>
            </a:r>
            <a:r>
              <a:rPr lang="en-US" sz="4000" dirty="0" smtClean="0"/>
              <a:t>encounters over and over. At one time this could be dismissed as people that were delusional.   I do not believe this to be true </a:t>
            </a:r>
            <a:r>
              <a:rPr lang="en-US" sz="4000" dirty="0"/>
              <a:t>anymore. Some may be </a:t>
            </a:r>
            <a:r>
              <a:rPr lang="en-US" sz="4000" dirty="0" smtClean="0"/>
              <a:t>hoaxes but over and over people around the world over are being encountered by  “Alien” beings. Too many to discredit. </a:t>
            </a:r>
            <a:r>
              <a:rPr lang="en-US" sz="4000" dirty="0" smtClean="0"/>
              <a:t> </a:t>
            </a:r>
            <a:endParaRPr lang="en-US" sz="4000" dirty="0"/>
          </a:p>
        </p:txBody>
      </p:sp>
      <p:sp>
        <p:nvSpPr>
          <p:cNvPr id="2" name="Slide Number Placeholder 1"/>
          <p:cNvSpPr>
            <a:spLocks noGrp="1"/>
          </p:cNvSpPr>
          <p:nvPr>
            <p:ph type="sldNum" sz="quarter" idx="12"/>
          </p:nvPr>
        </p:nvSpPr>
        <p:spPr/>
        <p:txBody>
          <a:bodyPr/>
          <a:lstStyle/>
          <a:p>
            <a:fld id="{F7AC4DE6-9038-4C9A-B804-F41EF21FF12A}" type="slidenum">
              <a:rPr lang="en-US" smtClean="0"/>
              <a:t>52</a:t>
            </a:fld>
            <a:endParaRPr lang="en-US"/>
          </a:p>
        </p:txBody>
      </p:sp>
    </p:spTree>
    <p:extLst>
      <p:ext uri="{BB962C8B-B14F-4D97-AF65-F5344CB8AC3E}">
        <p14:creationId xmlns:p14="http://schemas.microsoft.com/office/powerpoint/2010/main" val="37283716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53</a:t>
            </a:fld>
            <a:endParaRPr lang="en-US"/>
          </a:p>
        </p:txBody>
      </p:sp>
      <p:sp>
        <p:nvSpPr>
          <p:cNvPr id="4" name="Rectangle 3"/>
          <p:cNvSpPr/>
          <p:nvPr/>
        </p:nvSpPr>
        <p:spPr>
          <a:xfrm>
            <a:off x="336175" y="242047"/>
            <a:ext cx="11416553" cy="5509200"/>
          </a:xfrm>
          <a:prstGeom prst="rect">
            <a:avLst/>
          </a:prstGeom>
        </p:spPr>
        <p:txBody>
          <a:bodyPr wrap="square">
            <a:spAutoFit/>
          </a:bodyPr>
          <a:lstStyle/>
          <a:p>
            <a:r>
              <a:rPr lang="en-US" sz="4400" dirty="0"/>
              <a:t>Time after time people are being subjected to some form of reproductive harvesting. As Solomon said there is nothing new under the </a:t>
            </a:r>
            <a:r>
              <a:rPr lang="en-US" sz="4400" dirty="0" smtClean="0"/>
              <a:t>sun (GEN 6). </a:t>
            </a:r>
            <a:r>
              <a:rPr lang="en-US" sz="4400" dirty="0"/>
              <a:t>Many respectable ministers of God are coming forth with testimony of encounters with these craft. There is testimony of them being rebuke able in the name of Jesus. That should be a sign to believers of their origin. </a:t>
            </a:r>
          </a:p>
        </p:txBody>
      </p:sp>
    </p:spTree>
    <p:extLst>
      <p:ext uri="{BB962C8B-B14F-4D97-AF65-F5344CB8AC3E}">
        <p14:creationId xmlns:p14="http://schemas.microsoft.com/office/powerpoint/2010/main" val="266371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54</a:t>
            </a:fld>
            <a:endParaRPr lang="en-US"/>
          </a:p>
        </p:txBody>
      </p:sp>
      <p:sp>
        <p:nvSpPr>
          <p:cNvPr id="4" name="Rectangle 3"/>
          <p:cNvSpPr/>
          <p:nvPr/>
        </p:nvSpPr>
        <p:spPr>
          <a:xfrm>
            <a:off x="188259" y="13449"/>
            <a:ext cx="12142694" cy="7355860"/>
          </a:xfrm>
          <a:prstGeom prst="rect">
            <a:avLst/>
          </a:prstGeom>
        </p:spPr>
        <p:txBody>
          <a:bodyPr wrap="square">
            <a:spAutoFit/>
          </a:bodyPr>
          <a:lstStyle/>
          <a:p>
            <a:r>
              <a:rPr lang="en-US" sz="5400" dirty="0"/>
              <a:t>The world is being set up to believe that these beings  who are no more or less than fallen angels are going to save mankind. I  believe they will claim to be the answer . They will claim to be mans creators  or that they are sent by God as a higher creation to rescue us from our own calamities.</a:t>
            </a:r>
          </a:p>
          <a:p>
            <a:r>
              <a:rPr lang="en-US" sz="4000" dirty="0" smtClean="0"/>
              <a:t> </a:t>
            </a:r>
            <a:endParaRPr lang="en-US" sz="4000" dirty="0"/>
          </a:p>
        </p:txBody>
      </p:sp>
    </p:spTree>
    <p:extLst>
      <p:ext uri="{BB962C8B-B14F-4D97-AF65-F5344CB8AC3E}">
        <p14:creationId xmlns:p14="http://schemas.microsoft.com/office/powerpoint/2010/main" val="33753769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55</a:t>
            </a:fld>
            <a:endParaRPr lang="en-US"/>
          </a:p>
        </p:txBody>
      </p:sp>
      <p:sp>
        <p:nvSpPr>
          <p:cNvPr id="4" name="Rectangle 3"/>
          <p:cNvSpPr/>
          <p:nvPr/>
        </p:nvSpPr>
        <p:spPr>
          <a:xfrm>
            <a:off x="242046" y="117693"/>
            <a:ext cx="11564471" cy="6740307"/>
          </a:xfrm>
          <a:prstGeom prst="rect">
            <a:avLst/>
          </a:prstGeom>
        </p:spPr>
        <p:txBody>
          <a:bodyPr wrap="square">
            <a:spAutoFit/>
          </a:bodyPr>
          <a:lstStyle/>
          <a:p>
            <a:r>
              <a:rPr lang="en-US" sz="5400" dirty="0"/>
              <a:t>The world is being set up to believe that these beings  who are no more or less than fallen angels are going to save mankind. I  believe they will claim to be the answer . They will claim to be mans creators  or that they are sent by God as a higher creation to rescue us from our own calamities.</a:t>
            </a:r>
          </a:p>
        </p:txBody>
      </p:sp>
    </p:spTree>
    <p:extLst>
      <p:ext uri="{BB962C8B-B14F-4D97-AF65-F5344CB8AC3E}">
        <p14:creationId xmlns:p14="http://schemas.microsoft.com/office/powerpoint/2010/main" val="28403971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27" y="797471"/>
            <a:ext cx="11954434" cy="551329"/>
          </a:xfrm>
        </p:spPr>
        <p:txBody>
          <a:bodyPr>
            <a:normAutofit fontScale="90000"/>
          </a:bodyPr>
          <a:lstStyle/>
          <a:p>
            <a:r>
              <a:rPr lang="en-US" dirty="0"/>
              <a:t/>
            </a:r>
            <a:br>
              <a:rPr lang="en-US" dirty="0"/>
            </a:br>
            <a:r>
              <a:rPr lang="en-US" dirty="0"/>
              <a:t>Consider this as </a:t>
            </a:r>
            <a:r>
              <a:rPr lang="en-US" dirty="0" smtClean="0"/>
              <a:t>an explanation for the following.</a:t>
            </a:r>
            <a:br>
              <a:rPr lang="en-US" dirty="0" smtClean="0"/>
            </a:br>
            <a:r>
              <a:rPr lang="en-US" dirty="0" smtClean="0"/>
              <a:t/>
            </a:r>
            <a:br>
              <a:rPr lang="en-US" dirty="0" smtClean="0"/>
            </a:br>
            <a:r>
              <a:rPr lang="en-US" dirty="0" smtClean="0"/>
              <a:t>  </a:t>
            </a:r>
            <a:r>
              <a:rPr lang="en-US" dirty="0"/>
              <a:t/>
            </a:r>
            <a:br>
              <a:rPr lang="en-US" dirty="0"/>
            </a:br>
            <a:endParaRPr lang="en-US" dirty="0"/>
          </a:p>
        </p:txBody>
      </p:sp>
      <p:sp>
        <p:nvSpPr>
          <p:cNvPr id="3" name="Rectangle 2"/>
          <p:cNvSpPr/>
          <p:nvPr/>
        </p:nvSpPr>
        <p:spPr>
          <a:xfrm>
            <a:off x="94130" y="1348800"/>
            <a:ext cx="11269014" cy="5509200"/>
          </a:xfrm>
          <a:prstGeom prst="rect">
            <a:avLst/>
          </a:prstGeom>
        </p:spPr>
        <p:txBody>
          <a:bodyPr wrap="square">
            <a:spAutoFit/>
          </a:bodyPr>
          <a:lstStyle/>
          <a:p>
            <a:r>
              <a:rPr lang="en-US" sz="4400" dirty="0"/>
              <a:t>2Th 2:7  For the mystery of iniquity doth already work: only he who now </a:t>
            </a:r>
            <a:r>
              <a:rPr lang="en-US" sz="4400" dirty="0" err="1"/>
              <a:t>letteth</a:t>
            </a:r>
            <a:r>
              <a:rPr lang="en-US" sz="4400" dirty="0"/>
              <a:t> will let, until he be taken out of the way. </a:t>
            </a:r>
          </a:p>
          <a:p>
            <a:r>
              <a:rPr lang="en-US" sz="4400" dirty="0"/>
              <a:t>2Th 2:8  And then shall that Wicked be revealed, whom the Lord shall consume with the spirit of his mouth, and shall destroy with the brightness of his coming: </a:t>
            </a:r>
          </a:p>
          <a:p>
            <a:r>
              <a:rPr lang="en-US" sz="4400" dirty="0" smtClean="0"/>
              <a:t> </a:t>
            </a:r>
            <a:endParaRPr lang="en-US" sz="4400" dirty="0">
              <a:solidFill>
                <a:srgbClr val="FF0000"/>
              </a:solidFill>
            </a:endParaRPr>
          </a:p>
        </p:txBody>
      </p:sp>
      <p:sp>
        <p:nvSpPr>
          <p:cNvPr id="4" name="Slide Number Placeholder 3"/>
          <p:cNvSpPr>
            <a:spLocks noGrp="1"/>
          </p:cNvSpPr>
          <p:nvPr>
            <p:ph type="sldNum" sz="quarter" idx="12"/>
          </p:nvPr>
        </p:nvSpPr>
        <p:spPr/>
        <p:txBody>
          <a:bodyPr/>
          <a:lstStyle/>
          <a:p>
            <a:fld id="{F7AC4DE6-9038-4C9A-B804-F41EF21FF12A}" type="slidenum">
              <a:rPr lang="en-US" smtClean="0"/>
              <a:t>56</a:t>
            </a:fld>
            <a:endParaRPr lang="en-US"/>
          </a:p>
        </p:txBody>
      </p:sp>
    </p:spTree>
    <p:extLst>
      <p:ext uri="{BB962C8B-B14F-4D97-AF65-F5344CB8AC3E}">
        <p14:creationId xmlns:p14="http://schemas.microsoft.com/office/powerpoint/2010/main" val="16866359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57</a:t>
            </a:fld>
            <a:endParaRPr lang="en-US"/>
          </a:p>
        </p:txBody>
      </p:sp>
      <p:sp>
        <p:nvSpPr>
          <p:cNvPr id="4" name="Rectangle 3"/>
          <p:cNvSpPr/>
          <p:nvPr/>
        </p:nvSpPr>
        <p:spPr>
          <a:xfrm>
            <a:off x="215153" y="161366"/>
            <a:ext cx="11725835" cy="6186309"/>
          </a:xfrm>
          <a:prstGeom prst="rect">
            <a:avLst/>
          </a:prstGeom>
        </p:spPr>
        <p:txBody>
          <a:bodyPr wrap="square">
            <a:spAutoFit/>
          </a:bodyPr>
          <a:lstStyle/>
          <a:p>
            <a:r>
              <a:rPr lang="en-US" sz="4400" dirty="0"/>
              <a:t>2Th 2:9  Even him, whose coming is after the working of Satan with all power and signs and lying wonders, </a:t>
            </a:r>
          </a:p>
          <a:p>
            <a:r>
              <a:rPr lang="en-US" sz="4400" dirty="0"/>
              <a:t>2Th 2:10  And with all deceivableness of unrighteousness in them that perish; because they received not the love of the truth, that they might be saved. </a:t>
            </a:r>
          </a:p>
          <a:p>
            <a:r>
              <a:rPr lang="en-US" sz="4400" dirty="0"/>
              <a:t>2Th 2:11  And for this cause God shall send them strong delusion, that they should believe a lie: </a:t>
            </a:r>
          </a:p>
        </p:txBody>
      </p:sp>
    </p:spTree>
    <p:extLst>
      <p:ext uri="{BB962C8B-B14F-4D97-AF65-F5344CB8AC3E}">
        <p14:creationId xmlns:p14="http://schemas.microsoft.com/office/powerpoint/2010/main" val="39108312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1674" y="412124"/>
            <a:ext cx="9826580" cy="5078313"/>
          </a:xfrm>
          <a:prstGeom prst="rect">
            <a:avLst/>
          </a:prstGeom>
        </p:spPr>
        <p:txBody>
          <a:bodyPr wrap="square">
            <a:spAutoFit/>
          </a:bodyPr>
          <a:lstStyle/>
          <a:p>
            <a:r>
              <a:rPr lang="en-US" sz="5400" dirty="0" smtClean="0"/>
              <a:t> Matthew 24:24</a:t>
            </a:r>
            <a:endParaRPr lang="en-US" sz="5400" dirty="0"/>
          </a:p>
          <a:p>
            <a:r>
              <a:rPr lang="en-US" sz="5400" dirty="0"/>
              <a:t>For there shall arise false </a:t>
            </a:r>
            <a:r>
              <a:rPr lang="en-US" sz="5400" dirty="0" err="1"/>
              <a:t>Christs</a:t>
            </a:r>
            <a:r>
              <a:rPr lang="en-US" sz="5400" dirty="0"/>
              <a:t>, and false prophets, and shall </a:t>
            </a:r>
            <a:r>
              <a:rPr lang="en-US" sz="5400" dirty="0" err="1"/>
              <a:t>shew</a:t>
            </a:r>
            <a:r>
              <a:rPr lang="en-US" sz="5400" dirty="0"/>
              <a:t> great signs and wonders; insomuch that, </a:t>
            </a:r>
            <a:r>
              <a:rPr lang="en-US" sz="5400" dirty="0">
                <a:solidFill>
                  <a:srgbClr val="FF0000"/>
                </a:solidFill>
              </a:rPr>
              <a:t>if it were possible, they shall deceive the very elect</a:t>
            </a:r>
            <a:r>
              <a:rPr lang="en-US" sz="5400" dirty="0"/>
              <a:t>.</a:t>
            </a:r>
          </a:p>
        </p:txBody>
      </p:sp>
      <p:sp>
        <p:nvSpPr>
          <p:cNvPr id="3" name="Slide Number Placeholder 2"/>
          <p:cNvSpPr>
            <a:spLocks noGrp="1"/>
          </p:cNvSpPr>
          <p:nvPr>
            <p:ph type="sldNum" sz="quarter" idx="12"/>
          </p:nvPr>
        </p:nvSpPr>
        <p:spPr/>
        <p:txBody>
          <a:bodyPr/>
          <a:lstStyle/>
          <a:p>
            <a:fld id="{F7AC4DE6-9038-4C9A-B804-F41EF21FF12A}" type="slidenum">
              <a:rPr lang="en-US" smtClean="0"/>
              <a:t>58</a:t>
            </a:fld>
            <a:endParaRPr lang="en-US"/>
          </a:p>
        </p:txBody>
      </p:sp>
    </p:spTree>
    <p:extLst>
      <p:ext uri="{BB962C8B-B14F-4D97-AF65-F5344CB8AC3E}">
        <p14:creationId xmlns:p14="http://schemas.microsoft.com/office/powerpoint/2010/main" val="22179868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TextBox 2"/>
          <p:cNvSpPr txBox="1"/>
          <p:nvPr/>
        </p:nvSpPr>
        <p:spPr>
          <a:xfrm>
            <a:off x="296214" y="25305"/>
            <a:ext cx="9684913" cy="707886"/>
          </a:xfrm>
          <a:prstGeom prst="rect">
            <a:avLst/>
          </a:prstGeom>
          <a:noFill/>
        </p:spPr>
        <p:txBody>
          <a:bodyPr wrap="square" rtlCol="0">
            <a:spAutoFit/>
          </a:bodyPr>
          <a:lstStyle/>
          <a:p>
            <a:r>
              <a:rPr lang="en-US" sz="4000" dirty="0" smtClean="0"/>
              <a:t>          Antichrist and  False  Prophet</a:t>
            </a:r>
            <a:endParaRPr lang="en-US" sz="4000" dirty="0"/>
          </a:p>
        </p:txBody>
      </p:sp>
      <p:sp>
        <p:nvSpPr>
          <p:cNvPr id="4" name="TextBox 3"/>
          <p:cNvSpPr txBox="1"/>
          <p:nvPr/>
        </p:nvSpPr>
        <p:spPr>
          <a:xfrm>
            <a:off x="296214" y="733191"/>
            <a:ext cx="11771095" cy="6740307"/>
          </a:xfrm>
          <a:prstGeom prst="rect">
            <a:avLst/>
          </a:prstGeom>
          <a:noFill/>
        </p:spPr>
        <p:txBody>
          <a:bodyPr wrap="square" rtlCol="0">
            <a:spAutoFit/>
          </a:bodyPr>
          <a:lstStyle/>
          <a:p>
            <a:r>
              <a:rPr lang="en-US" sz="4000" dirty="0" smtClean="0"/>
              <a:t>Consider this about these two characters. Every Human being will go through judgment. Either the Judgment seat of Christ for the believers or the Final Great White Throne Judgment. </a:t>
            </a:r>
            <a:r>
              <a:rPr lang="en-US" sz="4000" dirty="0" smtClean="0"/>
              <a:t>                                                                                                                                         </a:t>
            </a:r>
            <a:r>
              <a:rPr lang="en-US" sz="4000" dirty="0" smtClean="0"/>
              <a:t>Heb_9:27  </a:t>
            </a:r>
            <a:r>
              <a:rPr lang="en-US" sz="4000" dirty="0"/>
              <a:t>And as it is appointed unto men once to die, but after this the judgment: </a:t>
            </a:r>
          </a:p>
          <a:p>
            <a:r>
              <a:rPr lang="en-US" sz="4000" dirty="0"/>
              <a:t>        2Co_5:10  For we must all appear before the judgment seat of Christ; that every one may receive the things done in his body, according to that he hath done, whether it be good or bad. </a:t>
            </a:r>
          </a:p>
          <a:p>
            <a:r>
              <a:rPr lang="en-US" sz="3200" dirty="0"/>
              <a:t>                                                                                                                                                                                                                                          </a:t>
            </a:r>
            <a:endParaRPr lang="en-US" dirty="0"/>
          </a:p>
        </p:txBody>
      </p:sp>
      <p:sp>
        <p:nvSpPr>
          <p:cNvPr id="5" name="Slide Number Placeholder 4"/>
          <p:cNvSpPr>
            <a:spLocks noGrp="1"/>
          </p:cNvSpPr>
          <p:nvPr>
            <p:ph type="sldNum" sz="quarter" idx="12"/>
          </p:nvPr>
        </p:nvSpPr>
        <p:spPr/>
        <p:txBody>
          <a:bodyPr/>
          <a:lstStyle/>
          <a:p>
            <a:fld id="{F7AC4DE6-9038-4C9A-B804-F41EF21FF12A}" type="slidenum">
              <a:rPr lang="en-US" smtClean="0"/>
              <a:t>59</a:t>
            </a:fld>
            <a:endParaRPr lang="en-US"/>
          </a:p>
        </p:txBody>
      </p:sp>
    </p:spTree>
    <p:extLst>
      <p:ext uri="{BB962C8B-B14F-4D97-AF65-F5344CB8AC3E}">
        <p14:creationId xmlns:p14="http://schemas.microsoft.com/office/powerpoint/2010/main" val="3013182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6046" y="0"/>
            <a:ext cx="11843658" cy="5509200"/>
          </a:xfrm>
          <a:prstGeom prst="rect">
            <a:avLst/>
          </a:prstGeom>
        </p:spPr>
        <p:txBody>
          <a:bodyPr wrap="square">
            <a:spAutoFit/>
          </a:bodyPr>
          <a:lstStyle/>
          <a:p>
            <a:r>
              <a:rPr lang="en-US" sz="3200" dirty="0" smtClean="0"/>
              <a:t>I believe that it is evident what this Hebrew term  means. The implication here is that fallen angels married human women and produced children with them. And this act was so abhorrent to The Lord that He punished them. First with the flood and then with imprisonment.</a:t>
            </a:r>
          </a:p>
          <a:p>
            <a:endParaRPr lang="en-US" sz="3200" dirty="0"/>
          </a:p>
          <a:p>
            <a:r>
              <a:rPr lang="en-US" sz="3200" dirty="0" smtClean="0"/>
              <a:t>THERE IS SOMETHING NEW ON THE EARTH. GOD DID NOT PRONOUNCE IT GOOD </a:t>
            </a:r>
          </a:p>
          <a:p>
            <a:r>
              <a:rPr lang="en-US" sz="3200" dirty="0" smtClean="0"/>
              <a:t>                                                                                                                                                                        Following are a few different Translations:</a:t>
            </a:r>
          </a:p>
          <a:p>
            <a:r>
              <a:rPr lang="en-US" sz="3200" dirty="0" smtClean="0"/>
              <a:t>                                           </a:t>
            </a:r>
            <a:endParaRPr lang="en-US" sz="4000" dirty="0" smtClean="0"/>
          </a:p>
        </p:txBody>
      </p:sp>
      <p:sp>
        <p:nvSpPr>
          <p:cNvPr id="2" name="Slide Number Placeholder 1"/>
          <p:cNvSpPr>
            <a:spLocks noGrp="1"/>
          </p:cNvSpPr>
          <p:nvPr>
            <p:ph type="sldNum" sz="quarter" idx="12"/>
          </p:nvPr>
        </p:nvSpPr>
        <p:spPr/>
        <p:txBody>
          <a:bodyPr/>
          <a:lstStyle/>
          <a:p>
            <a:fld id="{F7AC4DE6-9038-4C9A-B804-F41EF21FF12A}" type="slidenum">
              <a:rPr lang="en-US" smtClean="0"/>
              <a:t>6</a:t>
            </a:fld>
            <a:endParaRPr lang="en-US"/>
          </a:p>
        </p:txBody>
      </p:sp>
    </p:spTree>
    <p:extLst>
      <p:ext uri="{BB962C8B-B14F-4D97-AF65-F5344CB8AC3E}">
        <p14:creationId xmlns:p14="http://schemas.microsoft.com/office/powerpoint/2010/main" val="6627277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11616744" cy="7848302"/>
          </a:xfrm>
          <a:prstGeom prst="rect">
            <a:avLst/>
          </a:prstGeom>
        </p:spPr>
        <p:txBody>
          <a:bodyPr wrap="square">
            <a:spAutoFit/>
          </a:bodyPr>
          <a:lstStyle/>
          <a:p>
            <a:r>
              <a:rPr lang="en-US" sz="4400" dirty="0"/>
              <a:t>Rev 20:11  And I saw a great white throne, and him that sat on it, from whose face the earth and the heaven fled away; and there was found no place for them. </a:t>
            </a:r>
            <a:r>
              <a:rPr lang="en-US" sz="4400" dirty="0" smtClean="0"/>
              <a:t>                                                                                                                                      </a:t>
            </a:r>
            <a:r>
              <a:rPr lang="en-US" sz="4400" dirty="0" smtClean="0"/>
              <a:t>Rev </a:t>
            </a:r>
            <a:r>
              <a:rPr lang="en-US" sz="4400" dirty="0"/>
              <a:t>20:12  And I saw the dead, small and great, stand before God; and the books were opened: and another book was opened, which is the book of life: and the dead were judged out of those things which were written in the books, according to their works</a:t>
            </a:r>
            <a:r>
              <a:rPr lang="en-US" sz="4400" dirty="0" smtClean="0"/>
              <a:t>.</a:t>
            </a:r>
          </a:p>
          <a:p>
            <a:endParaRPr lang="en-US" sz="3200" dirty="0"/>
          </a:p>
          <a:p>
            <a:r>
              <a:rPr lang="en-US" sz="3200" dirty="0"/>
              <a:t> </a:t>
            </a:r>
          </a:p>
        </p:txBody>
      </p:sp>
      <p:sp>
        <p:nvSpPr>
          <p:cNvPr id="2" name="Slide Number Placeholder 1"/>
          <p:cNvSpPr>
            <a:spLocks noGrp="1"/>
          </p:cNvSpPr>
          <p:nvPr>
            <p:ph type="sldNum" sz="quarter" idx="12"/>
          </p:nvPr>
        </p:nvSpPr>
        <p:spPr/>
        <p:txBody>
          <a:bodyPr/>
          <a:lstStyle/>
          <a:p>
            <a:fld id="{F7AC4DE6-9038-4C9A-B804-F41EF21FF12A}" type="slidenum">
              <a:rPr lang="en-US" smtClean="0"/>
              <a:t>60</a:t>
            </a:fld>
            <a:endParaRPr lang="en-US"/>
          </a:p>
        </p:txBody>
      </p:sp>
    </p:spTree>
    <p:extLst>
      <p:ext uri="{BB962C8B-B14F-4D97-AF65-F5344CB8AC3E}">
        <p14:creationId xmlns:p14="http://schemas.microsoft.com/office/powerpoint/2010/main" val="6725464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0761" y="121024"/>
            <a:ext cx="11584357" cy="7355860"/>
          </a:xfrm>
          <a:prstGeom prst="rect">
            <a:avLst/>
          </a:prstGeom>
        </p:spPr>
        <p:txBody>
          <a:bodyPr wrap="square">
            <a:spAutoFit/>
          </a:bodyPr>
          <a:lstStyle/>
          <a:p>
            <a:r>
              <a:rPr lang="en-US" sz="4400" dirty="0" smtClean="0"/>
              <a:t>Antichrist (seed of the serpent) </a:t>
            </a:r>
            <a:r>
              <a:rPr lang="en-US" sz="4400" dirty="0"/>
              <a:t>and False Prophet  do not. Look at the following scripture. These creature go straight into the fire without Judgment</a:t>
            </a:r>
          </a:p>
          <a:p>
            <a:r>
              <a:rPr lang="en-US" sz="4400" dirty="0"/>
              <a:t> Rev_19:20  And the beast was taken, and with him the false prophet that wrought miracles before him, with which he deceived them that had received the mark of the beast, and them that worshipped his image. These both were cast alive into a lake of fire burning with brimstone</a:t>
            </a:r>
            <a:r>
              <a:rPr lang="en-US" sz="4400" dirty="0" smtClean="0"/>
              <a:t>.</a:t>
            </a:r>
            <a:endParaRPr lang="en-US" sz="4400" dirty="0"/>
          </a:p>
          <a:p>
            <a:r>
              <a:rPr lang="en-US" sz="3200" dirty="0" smtClean="0"/>
              <a:t> </a:t>
            </a:r>
            <a:endParaRPr lang="en-US" sz="3600" dirty="0"/>
          </a:p>
        </p:txBody>
      </p:sp>
      <p:sp>
        <p:nvSpPr>
          <p:cNvPr id="2" name="Slide Number Placeholder 1"/>
          <p:cNvSpPr>
            <a:spLocks noGrp="1"/>
          </p:cNvSpPr>
          <p:nvPr>
            <p:ph type="sldNum" sz="quarter" idx="12"/>
          </p:nvPr>
        </p:nvSpPr>
        <p:spPr/>
        <p:txBody>
          <a:bodyPr/>
          <a:lstStyle/>
          <a:p>
            <a:fld id="{F7AC4DE6-9038-4C9A-B804-F41EF21FF12A}" type="slidenum">
              <a:rPr lang="en-US" smtClean="0"/>
              <a:t>61</a:t>
            </a:fld>
            <a:endParaRPr lang="en-US"/>
          </a:p>
        </p:txBody>
      </p:sp>
    </p:spTree>
    <p:extLst>
      <p:ext uri="{BB962C8B-B14F-4D97-AF65-F5344CB8AC3E}">
        <p14:creationId xmlns:p14="http://schemas.microsoft.com/office/powerpoint/2010/main" val="40184168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62</a:t>
            </a:fld>
            <a:endParaRPr lang="en-US"/>
          </a:p>
        </p:txBody>
      </p:sp>
      <p:sp>
        <p:nvSpPr>
          <p:cNvPr id="4" name="Rectangle 3"/>
          <p:cNvSpPr/>
          <p:nvPr/>
        </p:nvSpPr>
        <p:spPr>
          <a:xfrm>
            <a:off x="268941" y="403412"/>
            <a:ext cx="11564471" cy="5909310"/>
          </a:xfrm>
          <a:prstGeom prst="rect">
            <a:avLst/>
          </a:prstGeom>
        </p:spPr>
        <p:txBody>
          <a:bodyPr wrap="square">
            <a:spAutoFit/>
          </a:bodyPr>
          <a:lstStyle/>
          <a:p>
            <a:r>
              <a:rPr lang="en-US" sz="5400" dirty="0"/>
              <a:t>Although man can go there the lake of fire was not made for man.</a:t>
            </a:r>
          </a:p>
          <a:p>
            <a:r>
              <a:rPr lang="en-US" sz="5400" dirty="0" smtClean="0"/>
              <a:t>                                                                               Mat_25:41  </a:t>
            </a:r>
            <a:r>
              <a:rPr lang="en-US" sz="5400" dirty="0"/>
              <a:t>Then shall he say also unto them on the left hand, Depart from me, ye cursed, into everlasting fire, prepared for the devil and his angels:  . </a:t>
            </a:r>
          </a:p>
        </p:txBody>
      </p:sp>
    </p:spTree>
    <p:extLst>
      <p:ext uri="{BB962C8B-B14F-4D97-AF65-F5344CB8AC3E}">
        <p14:creationId xmlns:p14="http://schemas.microsoft.com/office/powerpoint/2010/main" val="30833629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70" y="149974"/>
            <a:ext cx="10363200" cy="562722"/>
          </a:xfrm>
        </p:spPr>
        <p:txBody>
          <a:bodyPr>
            <a:normAutofit fontScale="90000"/>
          </a:bodyPr>
          <a:lstStyle/>
          <a:p>
            <a:r>
              <a:rPr lang="en-US" dirty="0" smtClean="0"/>
              <a:t>            What is science up to?</a:t>
            </a:r>
            <a:endParaRPr lang="en-US" dirty="0"/>
          </a:p>
        </p:txBody>
      </p:sp>
      <p:sp>
        <p:nvSpPr>
          <p:cNvPr id="3" name="Rectangle 2"/>
          <p:cNvSpPr/>
          <p:nvPr/>
        </p:nvSpPr>
        <p:spPr>
          <a:xfrm>
            <a:off x="295835" y="995082"/>
            <a:ext cx="11403105" cy="4401205"/>
          </a:xfrm>
          <a:prstGeom prst="rect">
            <a:avLst/>
          </a:prstGeom>
        </p:spPr>
        <p:txBody>
          <a:bodyPr wrap="square">
            <a:spAutoFit/>
          </a:bodyPr>
          <a:lstStyle/>
          <a:p>
            <a:r>
              <a:rPr lang="en-US" sz="4000" dirty="0" smtClean="0"/>
              <a:t>  </a:t>
            </a:r>
            <a:r>
              <a:rPr lang="en-US" sz="4000" dirty="0" err="1" smtClean="0"/>
              <a:t>Wickpedia</a:t>
            </a:r>
            <a:r>
              <a:rPr lang="en-US" sz="4000" dirty="0" smtClean="0"/>
              <a:t>     </a:t>
            </a:r>
            <a:r>
              <a:rPr lang="en-US" sz="4000" dirty="0" err="1" smtClean="0"/>
              <a:t>Transhumanism</a:t>
            </a:r>
            <a:r>
              <a:rPr lang="en-US" sz="4000" dirty="0" smtClean="0"/>
              <a:t> </a:t>
            </a:r>
            <a:r>
              <a:rPr lang="en-US" sz="4000" dirty="0"/>
              <a:t>(abbreviated as H+ or h+) is an international cultural and intellectual movement with an eventual goal of fundamentally transforming the human condition by developing and making widely available technologies to greatly enhance human intellectual, physical, and psychological </a:t>
            </a:r>
            <a:r>
              <a:rPr lang="en-US" sz="4000" dirty="0" smtClean="0"/>
              <a:t>capacities </a:t>
            </a:r>
            <a:endParaRPr lang="en-US" sz="4000" dirty="0"/>
          </a:p>
        </p:txBody>
      </p:sp>
      <p:sp>
        <p:nvSpPr>
          <p:cNvPr id="4" name="Slide Number Placeholder 3"/>
          <p:cNvSpPr>
            <a:spLocks noGrp="1"/>
          </p:cNvSpPr>
          <p:nvPr>
            <p:ph type="sldNum" sz="quarter" idx="12"/>
          </p:nvPr>
        </p:nvSpPr>
        <p:spPr/>
        <p:txBody>
          <a:bodyPr/>
          <a:lstStyle/>
          <a:p>
            <a:fld id="{F7AC4DE6-9038-4C9A-B804-F41EF21FF12A}" type="slidenum">
              <a:rPr lang="en-US" smtClean="0"/>
              <a:t>63</a:t>
            </a:fld>
            <a:endParaRPr lang="en-US"/>
          </a:p>
        </p:txBody>
      </p:sp>
    </p:spTree>
    <p:extLst>
      <p:ext uri="{BB962C8B-B14F-4D97-AF65-F5344CB8AC3E}">
        <p14:creationId xmlns:p14="http://schemas.microsoft.com/office/powerpoint/2010/main" val="7937459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64</a:t>
            </a:fld>
            <a:endParaRPr lang="en-US"/>
          </a:p>
        </p:txBody>
      </p:sp>
      <p:sp>
        <p:nvSpPr>
          <p:cNvPr id="4" name="Rectangle 3"/>
          <p:cNvSpPr/>
          <p:nvPr/>
        </p:nvSpPr>
        <p:spPr>
          <a:xfrm>
            <a:off x="470647" y="416859"/>
            <a:ext cx="11134165" cy="6186309"/>
          </a:xfrm>
          <a:prstGeom prst="rect">
            <a:avLst/>
          </a:prstGeom>
        </p:spPr>
        <p:txBody>
          <a:bodyPr wrap="square">
            <a:spAutoFit/>
          </a:bodyPr>
          <a:lstStyle/>
          <a:p>
            <a:r>
              <a:rPr lang="en-US" sz="4400" dirty="0"/>
              <a:t>.[1] </a:t>
            </a:r>
            <a:r>
              <a:rPr lang="en-US" sz="4400" dirty="0" err="1"/>
              <a:t>Transhumanist</a:t>
            </a:r>
            <a:r>
              <a:rPr lang="en-US" sz="4400" dirty="0"/>
              <a:t> thinkers study the potential benefits and dangers of emerging technologies that could overcome fundamental human limitations, as well as the ethics of developing and using such technologies. They predict that human beings may eventually be able to transform themselves into beings with such greatly expanded abilities as to merit the label "</a:t>
            </a:r>
            <a:r>
              <a:rPr lang="en-US" sz="4400" dirty="0" err="1"/>
              <a:t>posthuman</a:t>
            </a:r>
            <a:r>
              <a:rPr lang="en-US" sz="4400" dirty="0"/>
              <a:t>".[1]</a:t>
            </a:r>
          </a:p>
        </p:txBody>
      </p:sp>
    </p:spTree>
    <p:extLst>
      <p:ext uri="{BB962C8B-B14F-4D97-AF65-F5344CB8AC3E}">
        <p14:creationId xmlns:p14="http://schemas.microsoft.com/office/powerpoint/2010/main" val="29959429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152" y="21242"/>
            <a:ext cx="12101847" cy="7725192"/>
          </a:xfrm>
          <a:prstGeom prst="rect">
            <a:avLst/>
          </a:prstGeom>
        </p:spPr>
        <p:txBody>
          <a:bodyPr wrap="square">
            <a:spAutoFit/>
          </a:bodyPr>
          <a:lstStyle/>
          <a:p>
            <a:r>
              <a:rPr lang="en-US" sz="4000" dirty="0"/>
              <a:t>"A common feature of </a:t>
            </a:r>
            <a:r>
              <a:rPr lang="en-US" sz="4000" dirty="0" err="1"/>
              <a:t>transhumanism</a:t>
            </a:r>
            <a:r>
              <a:rPr lang="en-US" sz="4000" dirty="0"/>
              <a:t> and philosophical </a:t>
            </a:r>
            <a:r>
              <a:rPr lang="en-US" sz="4000" dirty="0" err="1"/>
              <a:t>posthumanism</a:t>
            </a:r>
            <a:r>
              <a:rPr lang="en-US" sz="4000" dirty="0"/>
              <a:t> is the future vision of a new intelligent species, into which humanity will evolve, which will supplement humanity or supersede it." (Wikipedia</a:t>
            </a:r>
            <a:r>
              <a:rPr lang="en-US" sz="4000" dirty="0" smtClean="0"/>
              <a:t>)</a:t>
            </a:r>
          </a:p>
          <a:p>
            <a:r>
              <a:rPr lang="en-US" sz="4000" dirty="0" smtClean="0"/>
              <a:t>"</a:t>
            </a:r>
            <a:r>
              <a:rPr lang="en-US" sz="4000" dirty="0" err="1"/>
              <a:t>Transhumanist</a:t>
            </a:r>
            <a:r>
              <a:rPr lang="en-US" sz="4000" dirty="0"/>
              <a:t> thinkers predict that human beings may eventually be able to transform themselves into beings with such greatly expanded abilities as to merit the label '</a:t>
            </a:r>
            <a:r>
              <a:rPr lang="en-US" sz="4000" dirty="0" err="1"/>
              <a:t>posthuman</a:t>
            </a:r>
            <a:r>
              <a:rPr lang="en-US" sz="4000" dirty="0"/>
              <a:t>.' </a:t>
            </a:r>
            <a:r>
              <a:rPr lang="en-US" sz="4000" dirty="0" err="1"/>
              <a:t>Transhumanism</a:t>
            </a:r>
            <a:r>
              <a:rPr lang="en-US" sz="4000" dirty="0"/>
              <a:t> is therefore sometimes referred to as '</a:t>
            </a:r>
            <a:r>
              <a:rPr lang="en-US" sz="4000" dirty="0" err="1"/>
              <a:t>posthumanism</a:t>
            </a:r>
            <a:r>
              <a:rPr lang="en-US" sz="4000" dirty="0"/>
              <a:t>' or a form of transformational activism influenced by </a:t>
            </a:r>
            <a:r>
              <a:rPr lang="en-US" sz="4000" dirty="0" err="1"/>
              <a:t>posthumanist</a:t>
            </a:r>
            <a:r>
              <a:rPr lang="en-US" sz="4000" dirty="0"/>
              <a:t> ideal." (Wikipedia</a:t>
            </a:r>
            <a:r>
              <a:rPr lang="en-US" sz="4000" dirty="0" smtClean="0"/>
              <a:t>)</a:t>
            </a:r>
          </a:p>
          <a:p>
            <a:endParaRPr lang="en-US" sz="2800" dirty="0"/>
          </a:p>
          <a:p>
            <a:r>
              <a:rPr lang="en-US" sz="2800" dirty="0" smtClean="0"/>
              <a:t> </a:t>
            </a:r>
            <a:endParaRPr lang="en-US" sz="2800" dirty="0"/>
          </a:p>
        </p:txBody>
      </p:sp>
      <p:sp>
        <p:nvSpPr>
          <p:cNvPr id="4" name="Slide Number Placeholder 3"/>
          <p:cNvSpPr>
            <a:spLocks noGrp="1"/>
          </p:cNvSpPr>
          <p:nvPr>
            <p:ph type="sldNum" sz="quarter" idx="12"/>
          </p:nvPr>
        </p:nvSpPr>
        <p:spPr/>
        <p:txBody>
          <a:bodyPr/>
          <a:lstStyle/>
          <a:p>
            <a:fld id="{F7AC4DE6-9038-4C9A-B804-F41EF21FF12A}" type="slidenum">
              <a:rPr lang="en-US" smtClean="0"/>
              <a:t>65</a:t>
            </a:fld>
            <a:endParaRPr lang="en-US"/>
          </a:p>
        </p:txBody>
      </p:sp>
    </p:spTree>
    <p:extLst>
      <p:ext uri="{BB962C8B-B14F-4D97-AF65-F5344CB8AC3E}">
        <p14:creationId xmlns:p14="http://schemas.microsoft.com/office/powerpoint/2010/main" val="38936014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66</a:t>
            </a:fld>
            <a:endParaRPr lang="en-US"/>
          </a:p>
        </p:txBody>
      </p:sp>
      <p:sp>
        <p:nvSpPr>
          <p:cNvPr id="4" name="Rectangle 3"/>
          <p:cNvSpPr/>
          <p:nvPr/>
        </p:nvSpPr>
        <p:spPr>
          <a:xfrm>
            <a:off x="282387" y="201706"/>
            <a:ext cx="11698941" cy="5632311"/>
          </a:xfrm>
          <a:prstGeom prst="rect">
            <a:avLst/>
          </a:prstGeom>
        </p:spPr>
        <p:txBody>
          <a:bodyPr wrap="square">
            <a:spAutoFit/>
          </a:bodyPr>
          <a:lstStyle/>
          <a:p>
            <a:r>
              <a:rPr lang="en-US" sz="4000" dirty="0"/>
              <a:t>"</a:t>
            </a:r>
            <a:r>
              <a:rPr lang="en-US" sz="4000" dirty="0" err="1"/>
              <a:t>Transhumanists</a:t>
            </a:r>
            <a:r>
              <a:rPr lang="en-US" sz="4000" dirty="0"/>
              <a:t> view human nature as a work-in-progress, a half-baked beginning that we can learn to remold in desirable ways. Current humanity need not be the endpoint of evolution. </a:t>
            </a:r>
            <a:r>
              <a:rPr lang="en-US" sz="4000" dirty="0" err="1"/>
              <a:t>Transhumanists</a:t>
            </a:r>
            <a:r>
              <a:rPr lang="en-US" sz="4000" dirty="0"/>
              <a:t> hope that by responsible use of science, technology, and other rational means we shall eventually manage to become </a:t>
            </a:r>
            <a:r>
              <a:rPr lang="en-US" sz="4000" dirty="0" err="1"/>
              <a:t>posthuman</a:t>
            </a:r>
            <a:r>
              <a:rPr lang="en-US" sz="4000" dirty="0"/>
              <a:t>, beings with vastly greater capacities than present human beings have." </a:t>
            </a:r>
            <a:r>
              <a:rPr lang="en-US" sz="4000" dirty="0" err="1"/>
              <a:t>Transhumanist</a:t>
            </a:r>
            <a:r>
              <a:rPr lang="en-US" sz="4000" dirty="0"/>
              <a:t> Values (Humanity+)</a:t>
            </a:r>
          </a:p>
        </p:txBody>
      </p:sp>
    </p:spTree>
    <p:extLst>
      <p:ext uri="{BB962C8B-B14F-4D97-AF65-F5344CB8AC3E}">
        <p14:creationId xmlns:p14="http://schemas.microsoft.com/office/powerpoint/2010/main" val="1739924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062" y="117693"/>
            <a:ext cx="10856890" cy="6740307"/>
          </a:xfrm>
          <a:prstGeom prst="rect">
            <a:avLst/>
          </a:prstGeom>
          <a:noFill/>
        </p:spPr>
        <p:txBody>
          <a:bodyPr wrap="square" rtlCol="0">
            <a:spAutoFit/>
          </a:bodyPr>
          <a:lstStyle/>
          <a:p>
            <a:r>
              <a:rPr lang="en-US" sz="3600" dirty="0" smtClean="0"/>
              <a:t>There are many reasons given for DNA manipulation. Many seem reasonable to the average Human. Humans want to extend there lives. They want to live disease free. They would like to eliminate deformities in children. All of these things seem right to man. How about vision like a hawk. How about a human able to run like a cheetah.  What about being able to hear like a deer.  What about a super soldier able to defeat the enemies of any given nation. </a:t>
            </a:r>
          </a:p>
          <a:p>
            <a:r>
              <a:rPr lang="en-US" sz="3600" dirty="0" smtClean="0"/>
              <a:t>Much of the research is being done by the military. In America we have a program called </a:t>
            </a:r>
            <a:r>
              <a:rPr lang="en-US" sz="3600" dirty="0" err="1" smtClean="0"/>
              <a:t>Darpa.Look</a:t>
            </a:r>
            <a:r>
              <a:rPr lang="en-US" sz="3600" dirty="0" smtClean="0"/>
              <a:t> at the following description of this program.   </a:t>
            </a:r>
            <a:endParaRPr lang="en-US" sz="3600" dirty="0"/>
          </a:p>
        </p:txBody>
      </p:sp>
      <p:sp>
        <p:nvSpPr>
          <p:cNvPr id="4" name="Slide Number Placeholder 3"/>
          <p:cNvSpPr>
            <a:spLocks noGrp="1"/>
          </p:cNvSpPr>
          <p:nvPr>
            <p:ph type="sldNum" sz="quarter" idx="12"/>
          </p:nvPr>
        </p:nvSpPr>
        <p:spPr/>
        <p:txBody>
          <a:bodyPr/>
          <a:lstStyle/>
          <a:p>
            <a:fld id="{F7AC4DE6-9038-4C9A-B804-F41EF21FF12A}" type="slidenum">
              <a:rPr lang="en-US" smtClean="0"/>
              <a:t>67</a:t>
            </a:fld>
            <a:endParaRPr lang="en-US"/>
          </a:p>
        </p:txBody>
      </p:sp>
    </p:spTree>
    <p:extLst>
      <p:ext uri="{BB962C8B-B14F-4D97-AF65-F5344CB8AC3E}">
        <p14:creationId xmlns:p14="http://schemas.microsoft.com/office/powerpoint/2010/main" val="9965252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4851" y="193184"/>
            <a:ext cx="11024315" cy="7294305"/>
          </a:xfrm>
          <a:prstGeom prst="rect">
            <a:avLst/>
          </a:prstGeom>
        </p:spPr>
        <p:txBody>
          <a:bodyPr wrap="square">
            <a:spAutoFit/>
          </a:bodyPr>
          <a:lstStyle/>
          <a:p>
            <a:r>
              <a:rPr lang="en-US" sz="3600" dirty="0"/>
              <a:t>The Defense Advanced Research Projects Agency (DARPA) has a $2 billion yearly budget for research into creating a super solider as well as developing a synthetic police force. Working with the human genome, DARPA hopes to manipulate certain gene expressions. In experimentation, DARPA and the military industrial pharmaceutical complex are using natural abilities that are enhanced through genetic engineering</a:t>
            </a:r>
            <a:r>
              <a:rPr lang="en-US" sz="3600" dirty="0" smtClean="0"/>
              <a:t>.</a:t>
            </a:r>
            <a:endParaRPr lang="en-US" sz="3600" dirty="0"/>
          </a:p>
          <a:p>
            <a:r>
              <a:rPr lang="en-US" sz="3600" dirty="0"/>
              <a:t>Some of the medical feats DARPA would like to enhance are the ability of military soldiers to regrow limbs destroyed in battle.</a:t>
            </a:r>
          </a:p>
          <a:p>
            <a:endParaRPr lang="en-US" sz="3600" dirty="0"/>
          </a:p>
          <a:p>
            <a:r>
              <a:rPr lang="en-US" sz="3600" dirty="0" smtClean="0"/>
              <a:t> </a:t>
            </a:r>
            <a:endParaRPr lang="en-US" sz="3600" dirty="0"/>
          </a:p>
        </p:txBody>
      </p:sp>
      <p:sp>
        <p:nvSpPr>
          <p:cNvPr id="4" name="Slide Number Placeholder 3"/>
          <p:cNvSpPr>
            <a:spLocks noGrp="1"/>
          </p:cNvSpPr>
          <p:nvPr>
            <p:ph type="sldNum" sz="quarter" idx="12"/>
          </p:nvPr>
        </p:nvSpPr>
        <p:spPr/>
        <p:txBody>
          <a:bodyPr/>
          <a:lstStyle/>
          <a:p>
            <a:fld id="{F7AC4DE6-9038-4C9A-B804-F41EF21FF12A}" type="slidenum">
              <a:rPr lang="en-US" smtClean="0"/>
              <a:t>68</a:t>
            </a:fld>
            <a:endParaRPr lang="en-US"/>
          </a:p>
        </p:txBody>
      </p:sp>
    </p:spTree>
    <p:extLst>
      <p:ext uri="{BB962C8B-B14F-4D97-AF65-F5344CB8AC3E}">
        <p14:creationId xmlns:p14="http://schemas.microsoft.com/office/powerpoint/2010/main" val="29848736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4850" y="107576"/>
            <a:ext cx="11700267" cy="7998304"/>
          </a:xfrm>
          <a:prstGeom prst="rect">
            <a:avLst/>
          </a:prstGeom>
        </p:spPr>
        <p:txBody>
          <a:bodyPr wrap="square">
            <a:spAutoFit/>
          </a:bodyPr>
          <a:lstStyle/>
          <a:p>
            <a:r>
              <a:rPr lang="en-US" sz="4400" dirty="0"/>
              <a:t>By eliminating empathy, the Department of Defense (</a:t>
            </a:r>
            <a:r>
              <a:rPr lang="en-US" sz="4400" dirty="0" err="1"/>
              <a:t>DoD</a:t>
            </a:r>
            <a:r>
              <a:rPr lang="en-US" sz="4400" dirty="0"/>
              <a:t>) hopes to “enhance” a soldier’s ability to “kill without care or remorse, shows no fear, can fight battle after battle without fatigue and generally behave more like a machine than a man.”</a:t>
            </a:r>
          </a:p>
          <a:p>
            <a:pPr marL="457200" indent="-457200">
              <a:buFontTx/>
              <a:buChar char="-"/>
            </a:pPr>
            <a:r>
              <a:rPr lang="en-US" sz="4400" dirty="0" smtClean="0"/>
              <a:t>See </a:t>
            </a:r>
            <a:r>
              <a:rPr lang="en-US" sz="4400" dirty="0"/>
              <a:t>more at: </a:t>
            </a:r>
            <a:r>
              <a:rPr lang="en-US" sz="4400" dirty="0">
                <a:hlinkClick r:id="rId2"/>
              </a:rPr>
              <a:t>http://www.occupycorporatism.com/darpa-continues-human-experiments-to-create-military-super-soldiers/#</a:t>
            </a:r>
            <a:r>
              <a:rPr lang="en-US" sz="4400" dirty="0" smtClean="0">
                <a:hlinkClick r:id="rId2"/>
              </a:rPr>
              <a:t>sthash.Ufyf8oAa.dpuf</a:t>
            </a:r>
            <a:endParaRPr lang="en-US" sz="4400" dirty="0" smtClean="0"/>
          </a:p>
          <a:p>
            <a:pPr marL="457200" indent="-457200">
              <a:buFontTx/>
              <a:buChar char="-"/>
            </a:pPr>
            <a:endParaRPr lang="en-US" sz="3200" dirty="0"/>
          </a:p>
          <a:p>
            <a:pPr marL="457200" indent="-457200">
              <a:buFontTx/>
              <a:buChar char="-"/>
            </a:pPr>
            <a:r>
              <a:rPr lang="en-US" sz="3200" dirty="0" smtClean="0"/>
              <a:t> </a:t>
            </a:r>
            <a:endParaRPr lang="en-US" sz="3200" dirty="0"/>
          </a:p>
        </p:txBody>
      </p:sp>
      <p:sp>
        <p:nvSpPr>
          <p:cNvPr id="4" name="Slide Number Placeholder 3"/>
          <p:cNvSpPr>
            <a:spLocks noGrp="1"/>
          </p:cNvSpPr>
          <p:nvPr>
            <p:ph type="sldNum" sz="quarter" idx="12"/>
          </p:nvPr>
        </p:nvSpPr>
        <p:spPr/>
        <p:txBody>
          <a:bodyPr/>
          <a:lstStyle/>
          <a:p>
            <a:fld id="{F7AC4DE6-9038-4C9A-B804-F41EF21FF12A}" type="slidenum">
              <a:rPr lang="en-US" smtClean="0"/>
              <a:t>69</a:t>
            </a:fld>
            <a:endParaRPr lang="en-US"/>
          </a:p>
        </p:txBody>
      </p:sp>
    </p:spTree>
    <p:extLst>
      <p:ext uri="{BB962C8B-B14F-4D97-AF65-F5344CB8AC3E}">
        <p14:creationId xmlns:p14="http://schemas.microsoft.com/office/powerpoint/2010/main" val="1811924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548" y="283335"/>
            <a:ext cx="11958452" cy="7294305"/>
          </a:xfrm>
          <a:prstGeom prst="rect">
            <a:avLst/>
          </a:prstGeom>
        </p:spPr>
        <p:txBody>
          <a:bodyPr wrap="square">
            <a:spAutoFit/>
          </a:bodyPr>
          <a:lstStyle/>
          <a:p>
            <a:r>
              <a:rPr lang="en-US" sz="3600" dirty="0"/>
              <a:t>  GEN.6: 1 AND 2                </a:t>
            </a:r>
          </a:p>
          <a:p>
            <a:r>
              <a:rPr lang="en-US" sz="3600" dirty="0"/>
              <a:t>CEB   </a:t>
            </a:r>
            <a:r>
              <a:rPr lang="en-US" sz="3600" dirty="0">
                <a:solidFill>
                  <a:srgbClr val="FF0000"/>
                </a:solidFill>
              </a:rPr>
              <a:t>The divine beings </a:t>
            </a:r>
            <a:r>
              <a:rPr lang="en-US" sz="3600" dirty="0"/>
              <a:t>saw how beautiful these human women were, so they married the ones they chose.</a:t>
            </a:r>
          </a:p>
          <a:p>
            <a:r>
              <a:rPr lang="en-US" sz="3600" dirty="0"/>
              <a:t>CEV    Some of their daughters were so beautiful that supernatural being came down and married the ones they wanted.</a:t>
            </a:r>
            <a:endParaRPr lang="en-US" sz="3600" dirty="0" smtClean="0"/>
          </a:p>
          <a:p>
            <a:r>
              <a:rPr lang="en-US" sz="3600" dirty="0" smtClean="0"/>
              <a:t> GNB  When the human race had spread all over the world, and daughters were being born, some of the heavenly beings</a:t>
            </a:r>
          </a:p>
          <a:p>
            <a:r>
              <a:rPr lang="en-US" sz="3600" dirty="0" smtClean="0"/>
              <a:t> saw that these young women were beautiful, so they took the ones they liked.</a:t>
            </a:r>
          </a:p>
          <a:p>
            <a:r>
              <a:rPr lang="en-US" sz="3600" dirty="0" smtClean="0"/>
              <a:t>                                                                                                                                </a:t>
            </a:r>
          </a:p>
          <a:p>
            <a:r>
              <a:rPr lang="en-US" sz="3600" dirty="0" smtClean="0"/>
              <a:t>   </a:t>
            </a:r>
          </a:p>
          <a:p>
            <a:endParaRPr lang="en-US" sz="3600" dirty="0"/>
          </a:p>
        </p:txBody>
      </p:sp>
      <p:sp>
        <p:nvSpPr>
          <p:cNvPr id="2" name="Slide Number Placeholder 1"/>
          <p:cNvSpPr>
            <a:spLocks noGrp="1"/>
          </p:cNvSpPr>
          <p:nvPr>
            <p:ph type="sldNum" sz="quarter" idx="12"/>
          </p:nvPr>
        </p:nvSpPr>
        <p:spPr/>
        <p:txBody>
          <a:bodyPr/>
          <a:lstStyle/>
          <a:p>
            <a:fld id="{F7AC4DE6-9038-4C9A-B804-F41EF21FF12A}" type="slidenum">
              <a:rPr lang="en-US" smtClean="0"/>
              <a:t>7</a:t>
            </a:fld>
            <a:endParaRPr lang="en-US"/>
          </a:p>
        </p:txBody>
      </p:sp>
    </p:spTree>
    <p:extLst>
      <p:ext uri="{BB962C8B-B14F-4D97-AF65-F5344CB8AC3E}">
        <p14:creationId xmlns:p14="http://schemas.microsoft.com/office/powerpoint/2010/main" val="37280586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70</a:t>
            </a:fld>
            <a:endParaRPr lang="en-US"/>
          </a:p>
        </p:txBody>
      </p:sp>
      <p:sp>
        <p:nvSpPr>
          <p:cNvPr id="4" name="Rectangle 3"/>
          <p:cNvSpPr/>
          <p:nvPr/>
        </p:nvSpPr>
        <p:spPr>
          <a:xfrm>
            <a:off x="416859" y="793376"/>
            <a:ext cx="11107270" cy="4832092"/>
          </a:xfrm>
          <a:prstGeom prst="rect">
            <a:avLst/>
          </a:prstGeom>
        </p:spPr>
        <p:txBody>
          <a:bodyPr wrap="square">
            <a:spAutoFit/>
          </a:bodyPr>
          <a:lstStyle/>
          <a:p>
            <a:r>
              <a:rPr lang="en-US" sz="4400" dirty="0"/>
              <a:t>Scientists are researching the construction of soldiers that feel no pain, terror and do not suffer from fatigue as tests on the wiring of the human brain are furthered by Jonathan Moreno, professor of bioethics at Pennsylvania State University. Moreno is working with the </a:t>
            </a:r>
            <a:r>
              <a:rPr lang="en-US" sz="4400" dirty="0" err="1"/>
              <a:t>DoD</a:t>
            </a:r>
            <a:r>
              <a:rPr lang="en-US" sz="4400" dirty="0"/>
              <a:t> in understanding neuroscience. </a:t>
            </a:r>
          </a:p>
        </p:txBody>
      </p:sp>
    </p:spTree>
    <p:extLst>
      <p:ext uri="{BB962C8B-B14F-4D97-AF65-F5344CB8AC3E}">
        <p14:creationId xmlns:p14="http://schemas.microsoft.com/office/powerpoint/2010/main" val="32139864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3031"/>
            <a:ext cx="12191999" cy="6740307"/>
          </a:xfrm>
          <a:prstGeom prst="rect">
            <a:avLst/>
          </a:prstGeom>
        </p:spPr>
        <p:txBody>
          <a:bodyPr wrap="square">
            <a:spAutoFit/>
          </a:bodyPr>
          <a:lstStyle/>
          <a:p>
            <a:r>
              <a:rPr lang="en-US" sz="4800" dirty="0">
                <a:solidFill>
                  <a:schemeClr val="accent1"/>
                </a:solidFill>
              </a:rPr>
              <a:t>http://www.theguardian.com/science/2008/apr/02/medicalresearch.ethicsofscience</a:t>
            </a:r>
          </a:p>
          <a:p>
            <a:r>
              <a:rPr lang="en-US" sz="4800" dirty="0"/>
              <a:t>First British human-animal hybrid embryos created by scientists</a:t>
            </a:r>
          </a:p>
          <a:p>
            <a:r>
              <a:rPr lang="en-US" sz="4800" dirty="0"/>
              <a:t>· Breakthrough could pave way for stem cell supply</a:t>
            </a:r>
          </a:p>
          <a:p>
            <a:r>
              <a:rPr lang="en-US" sz="4800" dirty="0"/>
              <a:t>· Move will aid research into untreatable </a:t>
            </a:r>
            <a:r>
              <a:rPr lang="en-US" sz="4800" dirty="0" smtClean="0"/>
              <a:t>conditions</a:t>
            </a:r>
          </a:p>
          <a:p>
            <a:r>
              <a:rPr lang="en-US" sz="4800" dirty="0" smtClean="0"/>
              <a:t> </a:t>
            </a:r>
            <a:endParaRPr lang="en-US" sz="4800" dirty="0"/>
          </a:p>
        </p:txBody>
      </p:sp>
      <p:sp>
        <p:nvSpPr>
          <p:cNvPr id="5" name="Slide Number Placeholder 4"/>
          <p:cNvSpPr>
            <a:spLocks noGrp="1"/>
          </p:cNvSpPr>
          <p:nvPr>
            <p:ph type="sldNum" sz="quarter" idx="12"/>
          </p:nvPr>
        </p:nvSpPr>
        <p:spPr/>
        <p:txBody>
          <a:bodyPr/>
          <a:lstStyle/>
          <a:p>
            <a:fld id="{F7AC4DE6-9038-4C9A-B804-F41EF21FF12A}" type="slidenum">
              <a:rPr lang="en-US" smtClean="0"/>
              <a:t>71</a:t>
            </a:fld>
            <a:endParaRPr lang="en-US"/>
          </a:p>
        </p:txBody>
      </p:sp>
    </p:spTree>
    <p:extLst>
      <p:ext uri="{BB962C8B-B14F-4D97-AF65-F5344CB8AC3E}">
        <p14:creationId xmlns:p14="http://schemas.microsoft.com/office/powerpoint/2010/main" val="1263445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72</a:t>
            </a:fld>
            <a:endParaRPr lang="en-US"/>
          </a:p>
        </p:txBody>
      </p:sp>
      <p:sp>
        <p:nvSpPr>
          <p:cNvPr id="4" name="Rectangle 3"/>
          <p:cNvSpPr/>
          <p:nvPr/>
        </p:nvSpPr>
        <p:spPr>
          <a:xfrm>
            <a:off x="363071" y="309283"/>
            <a:ext cx="11416553" cy="6247864"/>
          </a:xfrm>
          <a:prstGeom prst="rect">
            <a:avLst/>
          </a:prstGeom>
        </p:spPr>
        <p:txBody>
          <a:bodyPr wrap="square">
            <a:spAutoFit/>
          </a:bodyPr>
          <a:lstStyle/>
          <a:p>
            <a:r>
              <a:rPr lang="en-US" sz="4000"/>
              <a:t>Britain's first human-animal hybrid embryos have been created, forming a crucial first step, scientists believe, towards a supply of stem cells that could be used to investigate debilitating and so far untreatable conditions such as Alzheimer's disease, Parkinson's and motor </a:t>
            </a:r>
            <a:r>
              <a:rPr lang="en-US" sz="4000" dirty="0" err="1"/>
              <a:t>neurone</a:t>
            </a:r>
            <a:r>
              <a:rPr lang="en-US" sz="4000" dirty="0"/>
              <a:t> disease.</a:t>
            </a:r>
          </a:p>
          <a:p>
            <a:r>
              <a:rPr lang="en-US" sz="4000" dirty="0"/>
              <a:t>Lyle Armstrong, who led the work, gained permission in January from the Human </a:t>
            </a:r>
            <a:r>
              <a:rPr lang="en-US" sz="4000" dirty="0" err="1"/>
              <a:t>Fertilisation</a:t>
            </a:r>
            <a:r>
              <a:rPr lang="en-US" sz="4000" dirty="0"/>
              <a:t> and Embryology Authority (HFEA) to create the embryos, known as "cytoplasmic hybrids".</a:t>
            </a:r>
          </a:p>
        </p:txBody>
      </p:sp>
    </p:spTree>
    <p:extLst>
      <p:ext uri="{BB962C8B-B14F-4D97-AF65-F5344CB8AC3E}">
        <p14:creationId xmlns:p14="http://schemas.microsoft.com/office/powerpoint/2010/main" val="41426093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151" y="0"/>
            <a:ext cx="11990231" cy="7171194"/>
          </a:xfrm>
          <a:prstGeom prst="rect">
            <a:avLst/>
          </a:prstGeom>
        </p:spPr>
        <p:txBody>
          <a:bodyPr wrap="square">
            <a:spAutoFit/>
          </a:bodyPr>
          <a:lstStyle/>
          <a:p>
            <a:r>
              <a:rPr lang="en-US" sz="4400" dirty="0"/>
              <a:t>His team at Newcastle University produced the embryos by inserting human DNA from a skin cell into a hollowed-out cow egg. An electric shock then induced the hybrid embryo to grow. The embryo, 99.9% human and 0.1% other animal, grew for three days, until it had 32 </a:t>
            </a:r>
            <a:r>
              <a:rPr lang="en-US" sz="4400" dirty="0" smtClean="0"/>
              <a:t>cells.</a:t>
            </a:r>
          </a:p>
          <a:p>
            <a:r>
              <a:rPr lang="en-US" sz="4000" dirty="0" smtClean="0"/>
              <a:t>Pro_14:12  </a:t>
            </a:r>
            <a:r>
              <a:rPr lang="en-US" sz="4000" dirty="0"/>
              <a:t>There is a way which </a:t>
            </a:r>
            <a:r>
              <a:rPr lang="en-US" sz="4000" dirty="0" err="1"/>
              <a:t>seemeth</a:t>
            </a:r>
            <a:r>
              <a:rPr lang="en-US" sz="4000" dirty="0"/>
              <a:t> right unto a man, but the end thereof are the ways of death. </a:t>
            </a:r>
          </a:p>
          <a:p>
            <a:r>
              <a:rPr lang="en-US" sz="4000" dirty="0"/>
              <a:t>Pro_16:25  There is a way that </a:t>
            </a:r>
            <a:r>
              <a:rPr lang="en-US" sz="4000" dirty="0" err="1"/>
              <a:t>seemeth</a:t>
            </a:r>
            <a:r>
              <a:rPr lang="en-US" sz="4000" dirty="0"/>
              <a:t> right unto a man, but the end thereof are the ways of death. </a:t>
            </a:r>
            <a:endParaRPr lang="en-US" sz="4000" dirty="0" smtClean="0"/>
          </a:p>
          <a:p>
            <a:endParaRPr lang="en-US" sz="3600" dirty="0"/>
          </a:p>
        </p:txBody>
      </p:sp>
      <p:sp>
        <p:nvSpPr>
          <p:cNvPr id="4" name="Slide Number Placeholder 3"/>
          <p:cNvSpPr>
            <a:spLocks noGrp="1"/>
          </p:cNvSpPr>
          <p:nvPr>
            <p:ph type="sldNum" sz="quarter" idx="12"/>
          </p:nvPr>
        </p:nvSpPr>
        <p:spPr/>
        <p:txBody>
          <a:bodyPr/>
          <a:lstStyle/>
          <a:p>
            <a:fld id="{F7AC4DE6-9038-4C9A-B804-F41EF21FF12A}" type="slidenum">
              <a:rPr lang="en-US" smtClean="0"/>
              <a:t>73</a:t>
            </a:fld>
            <a:endParaRPr lang="en-US"/>
          </a:p>
        </p:txBody>
      </p:sp>
    </p:spTree>
    <p:extLst>
      <p:ext uri="{BB962C8B-B14F-4D97-AF65-F5344CB8AC3E}">
        <p14:creationId xmlns:p14="http://schemas.microsoft.com/office/powerpoint/2010/main" val="21491844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46" y="0"/>
            <a:ext cx="11071412" cy="952687"/>
          </a:xfrm>
        </p:spPr>
        <p:txBody>
          <a:bodyPr/>
          <a:lstStyle/>
          <a:p>
            <a:r>
              <a:rPr lang="en-US" dirty="0">
                <a:hlinkClick r:id="rId2"/>
              </a:rPr>
              <a:t>http://gf2045.com</a:t>
            </a:r>
            <a:r>
              <a:rPr lang="en-US" dirty="0" smtClean="0">
                <a:hlinkClick r:id="rId2"/>
              </a:rPr>
              <a:t>/</a:t>
            </a:r>
            <a:r>
              <a:rPr lang="en-US" dirty="0" smtClean="0"/>
              <a:t>       Global Future 2045 </a:t>
            </a:r>
            <a:endParaRPr lang="en-US" dirty="0"/>
          </a:p>
        </p:txBody>
      </p:sp>
      <p:sp>
        <p:nvSpPr>
          <p:cNvPr id="3" name="Slide Number Placeholder 2"/>
          <p:cNvSpPr>
            <a:spLocks noGrp="1"/>
          </p:cNvSpPr>
          <p:nvPr>
            <p:ph type="sldNum" sz="quarter" idx="12"/>
          </p:nvPr>
        </p:nvSpPr>
        <p:spPr/>
        <p:txBody>
          <a:bodyPr/>
          <a:lstStyle/>
          <a:p>
            <a:fld id="{F7AC4DE6-9038-4C9A-B804-F41EF21FF12A}" type="slidenum">
              <a:rPr lang="en-US" smtClean="0"/>
              <a:t>74</a:t>
            </a:fld>
            <a:endParaRPr lang="en-US"/>
          </a:p>
        </p:txBody>
      </p:sp>
      <p:sp>
        <p:nvSpPr>
          <p:cNvPr id="4" name="Rectangle 3"/>
          <p:cNvSpPr/>
          <p:nvPr/>
        </p:nvSpPr>
        <p:spPr>
          <a:xfrm>
            <a:off x="0" y="712694"/>
            <a:ext cx="12192000" cy="5632311"/>
          </a:xfrm>
          <a:prstGeom prst="rect">
            <a:avLst/>
          </a:prstGeom>
        </p:spPr>
        <p:txBody>
          <a:bodyPr wrap="square">
            <a:spAutoFit/>
          </a:bodyPr>
          <a:lstStyle/>
          <a:p>
            <a:r>
              <a:rPr lang="en-US" sz="4000" dirty="0"/>
              <a:t>Project Avatar, Android robotics, Anthropomorphic telepresence, Neuroscience, Mind theory, </a:t>
            </a:r>
            <a:r>
              <a:rPr lang="en-US" sz="4000" dirty="0" err="1"/>
              <a:t>Neuroengineering</a:t>
            </a:r>
            <a:r>
              <a:rPr lang="en-US" sz="4000" dirty="0"/>
              <a:t>, Brain-Computer Interfaces, </a:t>
            </a:r>
            <a:r>
              <a:rPr lang="en-US" sz="4000" dirty="0" err="1"/>
              <a:t>Neuroprosthetics</a:t>
            </a:r>
            <a:r>
              <a:rPr lang="en-US" sz="4000" dirty="0"/>
              <a:t>, </a:t>
            </a:r>
            <a:r>
              <a:rPr lang="en-US" sz="4000" dirty="0" err="1"/>
              <a:t>Neurotransplantation</a:t>
            </a:r>
            <a:r>
              <a:rPr lang="en-US" sz="4000" dirty="0"/>
              <a:t>, Long-range forecasting, Future evolution strategy, Evolutionary </a:t>
            </a:r>
            <a:r>
              <a:rPr lang="en-US" sz="4000" dirty="0" err="1"/>
              <a:t>transhumanism</a:t>
            </a:r>
            <a:r>
              <a:rPr lang="en-US" sz="4000" dirty="0"/>
              <a:t>, Ethics, Bionic prostheses, Cybernetic life-extension, Mid-century Singularity, Neo-humanity, Meta-intelligence, Cybernetic immortality, Consciousness, Spiritual development, Science and Spirituality. </a:t>
            </a:r>
          </a:p>
        </p:txBody>
      </p:sp>
    </p:spTree>
    <p:extLst>
      <p:ext uri="{BB962C8B-B14F-4D97-AF65-F5344CB8AC3E}">
        <p14:creationId xmlns:p14="http://schemas.microsoft.com/office/powerpoint/2010/main" val="8282770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75</a:t>
            </a:fld>
            <a:endParaRPr lang="en-US"/>
          </a:p>
        </p:txBody>
      </p:sp>
      <p:sp>
        <p:nvSpPr>
          <p:cNvPr id="5" name="Rectangle 4"/>
          <p:cNvSpPr/>
          <p:nvPr/>
        </p:nvSpPr>
        <p:spPr>
          <a:xfrm>
            <a:off x="605117" y="324515"/>
            <a:ext cx="10125635" cy="6247864"/>
          </a:xfrm>
          <a:prstGeom prst="rect">
            <a:avLst/>
          </a:prstGeom>
        </p:spPr>
        <p:txBody>
          <a:bodyPr wrap="square">
            <a:spAutoFit/>
          </a:bodyPr>
          <a:lstStyle/>
          <a:p>
            <a:pPr lvl="0"/>
            <a:r>
              <a:rPr lang="en-US" sz="4000" dirty="0">
                <a:solidFill>
                  <a:prstClr val="black"/>
                </a:solidFill>
              </a:rPr>
              <a:t>Dr. Marvin Minsky — Immortal minds are a matter of </a:t>
            </a:r>
            <a:r>
              <a:rPr lang="en-US" sz="4000" dirty="0" smtClean="0">
                <a:solidFill>
                  <a:prstClr val="black"/>
                </a:solidFill>
              </a:rPr>
              <a:t>time</a:t>
            </a:r>
          </a:p>
          <a:p>
            <a:pPr lvl="0"/>
            <a:r>
              <a:rPr lang="en-US" sz="4000" dirty="0">
                <a:solidFill>
                  <a:prstClr val="black"/>
                </a:solidFill>
              </a:rPr>
              <a:t>Ray Kurzweil — Immortality by </a:t>
            </a:r>
            <a:r>
              <a:rPr lang="en-US" sz="4000" dirty="0" smtClean="0">
                <a:solidFill>
                  <a:prstClr val="black"/>
                </a:solidFill>
              </a:rPr>
              <a:t>2045</a:t>
            </a:r>
          </a:p>
          <a:p>
            <a:pPr lvl="0"/>
            <a:r>
              <a:rPr lang="en-US" sz="4000" dirty="0">
                <a:solidFill>
                  <a:prstClr val="black"/>
                </a:solidFill>
              </a:rPr>
              <a:t>Dr. Ed Boyden — Extending ourselves beyond our </a:t>
            </a:r>
            <a:r>
              <a:rPr lang="en-US" sz="4000" dirty="0" smtClean="0">
                <a:solidFill>
                  <a:prstClr val="black"/>
                </a:solidFill>
              </a:rPr>
              <a:t>brains</a:t>
            </a:r>
          </a:p>
          <a:p>
            <a:pPr lvl="0"/>
            <a:r>
              <a:rPr lang="en-US" sz="4000" dirty="0">
                <a:solidFill>
                  <a:prstClr val="black"/>
                </a:solidFill>
              </a:rPr>
              <a:t>Dr. Robert Thurman — Inner science for merging our cybernetic and subtle </a:t>
            </a:r>
            <a:r>
              <a:rPr lang="en-US" sz="4000" dirty="0" smtClean="0">
                <a:solidFill>
                  <a:prstClr val="black"/>
                </a:solidFill>
              </a:rPr>
              <a:t>bodies</a:t>
            </a:r>
          </a:p>
          <a:p>
            <a:pPr lvl="0"/>
            <a:r>
              <a:rPr lang="en-US" sz="4000" dirty="0">
                <a:solidFill>
                  <a:prstClr val="black"/>
                </a:solidFill>
              </a:rPr>
              <a:t>Dr. Peter H. </a:t>
            </a:r>
            <a:r>
              <a:rPr lang="en-US" sz="4000" dirty="0" err="1">
                <a:solidFill>
                  <a:prstClr val="black"/>
                </a:solidFill>
              </a:rPr>
              <a:t>Diamandis</a:t>
            </a:r>
            <a:r>
              <a:rPr lang="en-US" sz="4000" dirty="0">
                <a:solidFill>
                  <a:prstClr val="black"/>
                </a:solidFill>
              </a:rPr>
              <a:t> — We are evolving into meta-intelligence </a:t>
            </a:r>
            <a:r>
              <a:rPr lang="en-US" sz="4000" dirty="0" smtClean="0">
                <a:solidFill>
                  <a:prstClr val="black"/>
                </a:solidFill>
              </a:rPr>
              <a:t>group-minds</a:t>
            </a:r>
          </a:p>
          <a:p>
            <a:pPr lvl="0"/>
            <a:endParaRPr lang="en-US" sz="4000" dirty="0">
              <a:solidFill>
                <a:prstClr val="black"/>
              </a:solidFill>
            </a:endParaRPr>
          </a:p>
        </p:txBody>
      </p:sp>
    </p:spTree>
    <p:extLst>
      <p:ext uri="{BB962C8B-B14F-4D97-AF65-F5344CB8AC3E}">
        <p14:creationId xmlns:p14="http://schemas.microsoft.com/office/powerpoint/2010/main" val="33241101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76</a:t>
            </a:fld>
            <a:endParaRPr lang="en-US"/>
          </a:p>
        </p:txBody>
      </p:sp>
      <p:sp>
        <p:nvSpPr>
          <p:cNvPr id="4" name="Rectangle 3"/>
          <p:cNvSpPr/>
          <p:nvPr/>
        </p:nvSpPr>
        <p:spPr>
          <a:xfrm>
            <a:off x="591671" y="618564"/>
            <a:ext cx="11026588" cy="5016758"/>
          </a:xfrm>
          <a:prstGeom prst="rect">
            <a:avLst/>
          </a:prstGeom>
        </p:spPr>
        <p:txBody>
          <a:bodyPr wrap="square">
            <a:spAutoFit/>
          </a:bodyPr>
          <a:lstStyle/>
          <a:p>
            <a:r>
              <a:rPr lang="en-US" sz="3200" dirty="0"/>
              <a:t>At the Global Future 2045 conference (GF2045) in New York City on June 15-16, 2013, emcee Philippe van </a:t>
            </a:r>
            <a:r>
              <a:rPr lang="en-US" sz="3200" dirty="0" err="1"/>
              <a:t>Nedervelde</a:t>
            </a:r>
            <a:r>
              <a:rPr lang="en-US" sz="3200" dirty="0"/>
              <a:t> said, “It used to be that the only sure things are death and taxes. Soon, it will just be taxes. And if we get to live and prosper forever, perhaps even taxes will one day go the way of the Dodo too.”</a:t>
            </a:r>
          </a:p>
          <a:p>
            <a:endParaRPr lang="en-US" sz="3200" dirty="0"/>
          </a:p>
          <a:p>
            <a:r>
              <a:rPr lang="en-US" sz="3200" dirty="0"/>
              <a:t>His statement was met with laughter. Who wants to live forever? The attendees of the GF2045 do, and these neuroscientists, </a:t>
            </a:r>
            <a:r>
              <a:rPr lang="en-US" sz="3200" dirty="0" err="1"/>
              <a:t>neuroengineers</a:t>
            </a:r>
            <a:r>
              <a:rPr lang="en-US" sz="3200" dirty="0"/>
              <a:t>, and futurists are dedicating their considerable resources to everlasting life.</a:t>
            </a:r>
          </a:p>
        </p:txBody>
      </p:sp>
    </p:spTree>
    <p:extLst>
      <p:ext uri="{BB962C8B-B14F-4D97-AF65-F5344CB8AC3E}">
        <p14:creationId xmlns:p14="http://schemas.microsoft.com/office/powerpoint/2010/main" val="39331305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77</a:t>
            </a:fld>
            <a:endParaRPr lang="en-US"/>
          </a:p>
        </p:txBody>
      </p:sp>
      <p:sp>
        <p:nvSpPr>
          <p:cNvPr id="4" name="Rectangle 3"/>
          <p:cNvSpPr/>
          <p:nvPr/>
        </p:nvSpPr>
        <p:spPr>
          <a:xfrm>
            <a:off x="551328" y="215152"/>
            <a:ext cx="11053483" cy="7048083"/>
          </a:xfrm>
          <a:prstGeom prst="rect">
            <a:avLst/>
          </a:prstGeom>
        </p:spPr>
        <p:txBody>
          <a:bodyPr wrap="square">
            <a:spAutoFit/>
          </a:bodyPr>
          <a:lstStyle/>
          <a:p>
            <a:r>
              <a:rPr lang="en-US" sz="3200" dirty="0"/>
              <a:t>Russian Mogul to 'Forbes' Billionaires: Limitless Lifespans Can Be Yours Katie Drummond Contributor I met with </a:t>
            </a:r>
            <a:r>
              <a:rPr lang="en-US" sz="3200" dirty="0" err="1"/>
              <a:t>Itskov</a:t>
            </a:r>
            <a:r>
              <a:rPr lang="en-US" sz="3200" dirty="0"/>
              <a:t> after the event and spoke with him about immortality—and his considerable resources</a:t>
            </a:r>
            <a:r>
              <a:rPr lang="en-US" sz="3200" dirty="0" smtClean="0"/>
              <a:t>.</a:t>
            </a:r>
          </a:p>
          <a:p>
            <a:r>
              <a:rPr lang="en-US" sz="3200" dirty="0"/>
              <a:t>is particular idea is a four-part attack against death, known as the Avatar Project. Avatar A will be achieved with the creation of a robot that can be controlled by our brains; Avatar B will be achieved when a brain can be transplanted to a synthetic body; Avatar C will be achieved after the contents of a person’s brain can be uploaded into a synthetic one. The project will end with the completion of Avatar D—the creation of a hologram that will replace bodies completely. (</a:t>
            </a:r>
            <a:r>
              <a:rPr lang="en-US" sz="3200" dirty="0" err="1"/>
              <a:t>Itskov</a:t>
            </a:r>
            <a:r>
              <a:rPr lang="en-US" sz="3200" dirty="0"/>
              <a:t> hopes to achieve this last milestone by 2045.)</a:t>
            </a:r>
          </a:p>
          <a:p>
            <a:endParaRPr lang="en-US" dirty="0"/>
          </a:p>
          <a:p>
            <a:r>
              <a:rPr lang="en-US" dirty="0"/>
              <a:t> </a:t>
            </a:r>
          </a:p>
        </p:txBody>
      </p:sp>
    </p:spTree>
    <p:extLst>
      <p:ext uri="{BB962C8B-B14F-4D97-AF65-F5344CB8AC3E}">
        <p14:creationId xmlns:p14="http://schemas.microsoft.com/office/powerpoint/2010/main" val="22327037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78</a:t>
            </a:fld>
            <a:endParaRPr lang="en-US"/>
          </a:p>
        </p:txBody>
      </p:sp>
      <p:sp>
        <p:nvSpPr>
          <p:cNvPr id="4" name="Rectangle 3"/>
          <p:cNvSpPr/>
          <p:nvPr/>
        </p:nvSpPr>
        <p:spPr>
          <a:xfrm>
            <a:off x="389965" y="537882"/>
            <a:ext cx="11174506" cy="5509200"/>
          </a:xfrm>
          <a:prstGeom prst="rect">
            <a:avLst/>
          </a:prstGeom>
        </p:spPr>
        <p:txBody>
          <a:bodyPr wrap="square">
            <a:spAutoFit/>
          </a:bodyPr>
          <a:lstStyle/>
          <a:p>
            <a:r>
              <a:rPr lang="en-US" sz="3200" dirty="0"/>
              <a:t>The conferees were quite explicit. Watson -- hardly known for his shyness or tact -- proclaimed to the audience of nearly a thousand, "If we could make better human beings by knowing how to add genes, why shouldn't we do it?" (As for the "better human beings" he has in mind, he told a British film maker in 2003 that he considers ten percent of children "stupid," and would like to see them genetically modified. "If you really are stupid, I would call that a disease," Watson said. He went on to argue for using genetic techniques to prevent the births of "ugly girls." "People say it would be terrible if we made all girls pretty," he explained. "I think it would be great.")</a:t>
            </a:r>
          </a:p>
        </p:txBody>
      </p:sp>
    </p:spTree>
    <p:extLst>
      <p:ext uri="{BB962C8B-B14F-4D97-AF65-F5344CB8AC3E}">
        <p14:creationId xmlns:p14="http://schemas.microsoft.com/office/powerpoint/2010/main" val="15715029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79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023" y="767008"/>
            <a:ext cx="6200775" cy="4988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476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55878" cy="6023800"/>
          </a:xfrm>
        </p:spPr>
        <p:txBody>
          <a:bodyPr>
            <a:normAutofit fontScale="90000"/>
          </a:bodyPr>
          <a:lstStyle/>
          <a:p>
            <a:r>
              <a:rPr lang="en-US" dirty="0" smtClean="0"/>
              <a:t>Gen 6:4                                                                                                             KJV  There were </a:t>
            </a:r>
            <a:r>
              <a:rPr lang="en-US" dirty="0" smtClean="0">
                <a:solidFill>
                  <a:srgbClr val="FF0000"/>
                </a:solidFill>
              </a:rPr>
              <a:t>giants</a:t>
            </a:r>
            <a:r>
              <a:rPr lang="en-US" dirty="0" smtClean="0"/>
              <a:t> in the earth in those days; and also after that, when the </a:t>
            </a:r>
            <a:r>
              <a:rPr lang="en-US" dirty="0" smtClean="0">
                <a:solidFill>
                  <a:srgbClr val="FF0000"/>
                </a:solidFill>
              </a:rPr>
              <a:t>sons of God </a:t>
            </a:r>
            <a:r>
              <a:rPr lang="en-US" dirty="0" smtClean="0"/>
              <a:t>came in unto the daughters of men, and they bare children to them, </a:t>
            </a:r>
            <a:r>
              <a:rPr lang="en-US" dirty="0" smtClean="0">
                <a:solidFill>
                  <a:srgbClr val="FF0000"/>
                </a:solidFill>
              </a:rPr>
              <a:t>the same </a:t>
            </a:r>
            <a:r>
              <a:rPr lang="en-US" dirty="0" smtClean="0"/>
              <a:t>became mighty (</a:t>
            </a:r>
            <a:r>
              <a:rPr lang="en-US" dirty="0" err="1" smtClean="0"/>
              <a:t>Gibbor</a:t>
            </a:r>
            <a:r>
              <a:rPr lang="en-US" dirty="0" smtClean="0"/>
              <a:t>) men which were of old, men of renown (</a:t>
            </a:r>
            <a:r>
              <a:rPr lang="en-US" dirty="0" err="1" smtClean="0"/>
              <a:t>shem</a:t>
            </a:r>
            <a:r>
              <a:rPr lang="en-US" dirty="0" smtClean="0"/>
              <a:t>  Shame).</a:t>
            </a:r>
            <a:r>
              <a:rPr lang="en-US" dirty="0"/>
              <a:t/>
            </a:r>
            <a:br>
              <a:rPr lang="en-US" dirty="0"/>
            </a:br>
            <a:r>
              <a:rPr lang="en-US" dirty="0" smtClean="0"/>
              <a:t>CEB  In those days, </a:t>
            </a:r>
            <a:r>
              <a:rPr lang="en-US" dirty="0" smtClean="0">
                <a:solidFill>
                  <a:srgbClr val="FF0000"/>
                </a:solidFill>
              </a:rPr>
              <a:t>giants</a:t>
            </a:r>
            <a:r>
              <a:rPr lang="en-US" dirty="0" smtClean="0"/>
              <a:t> lived on the earth and also afterward, when </a:t>
            </a:r>
            <a:r>
              <a:rPr lang="en-US" dirty="0" smtClean="0">
                <a:solidFill>
                  <a:srgbClr val="FF0000"/>
                </a:solidFill>
              </a:rPr>
              <a:t>divine beings </a:t>
            </a:r>
            <a:r>
              <a:rPr lang="en-US" dirty="0" smtClean="0"/>
              <a:t>and human daughters had sexual relations and gave birth to children. These were the ancient heroes, famous men.</a:t>
            </a:r>
            <a:endParaRPr lang="en-US" dirty="0"/>
          </a:p>
        </p:txBody>
      </p:sp>
      <p:sp>
        <p:nvSpPr>
          <p:cNvPr id="3" name="Slide Number Placeholder 2"/>
          <p:cNvSpPr>
            <a:spLocks noGrp="1"/>
          </p:cNvSpPr>
          <p:nvPr>
            <p:ph type="sldNum" sz="quarter" idx="12"/>
          </p:nvPr>
        </p:nvSpPr>
        <p:spPr/>
        <p:txBody>
          <a:bodyPr/>
          <a:lstStyle/>
          <a:p>
            <a:fld id="{F7AC4DE6-9038-4C9A-B804-F41EF21FF12A}" type="slidenum">
              <a:rPr lang="en-US" smtClean="0"/>
              <a:t>8</a:t>
            </a:fld>
            <a:endParaRPr lang="en-US"/>
          </a:p>
        </p:txBody>
      </p:sp>
    </p:spTree>
    <p:extLst>
      <p:ext uri="{BB962C8B-B14F-4D97-AF65-F5344CB8AC3E}">
        <p14:creationId xmlns:p14="http://schemas.microsoft.com/office/powerpoint/2010/main" val="36941734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80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106" y="1052513"/>
            <a:ext cx="6965576"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99448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81</a:t>
            </a:fld>
            <a:endParaRPr lang="en-US"/>
          </a:p>
        </p:txBody>
      </p:sp>
      <p:pic>
        <p:nvPicPr>
          <p:cNvPr id="3074" name="Picture 2" descr="http://news.xinhuanet.com/english2010/sci/2011-08/02/131025284_31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506" y="902089"/>
            <a:ext cx="10031506" cy="585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1914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82</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236" y="662268"/>
            <a:ext cx="7414932" cy="556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6484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83</a:t>
            </a:fld>
            <a:endParaRPr lang="en-US"/>
          </a:p>
        </p:txBody>
      </p:sp>
      <p:pic>
        <p:nvPicPr>
          <p:cNvPr id="4098" name="Picture 2" descr="Thread: Cross Breeding...When cloning goes B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59" y="1157250"/>
            <a:ext cx="4377283" cy="517631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771" y="1269066"/>
            <a:ext cx="5064499" cy="5064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250592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SPIRITUAL PREPARATION</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036" y="1532586"/>
            <a:ext cx="9620519" cy="485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F7AC4DE6-9038-4C9A-B804-F41EF21FF12A}" type="slidenum">
              <a:rPr lang="en-US" smtClean="0"/>
              <a:t>84</a:t>
            </a:fld>
            <a:endParaRPr lang="en-US"/>
          </a:p>
        </p:txBody>
      </p:sp>
    </p:spTree>
    <p:extLst>
      <p:ext uri="{BB962C8B-B14F-4D97-AF65-F5344CB8AC3E}">
        <p14:creationId xmlns:p14="http://schemas.microsoft.com/office/powerpoint/2010/main" val="30062788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347730"/>
            <a:ext cx="11552348" cy="6001643"/>
          </a:xfrm>
          <a:prstGeom prst="rect">
            <a:avLst/>
          </a:prstGeom>
        </p:spPr>
        <p:txBody>
          <a:bodyPr wrap="square">
            <a:spAutoFit/>
          </a:bodyPr>
          <a:lstStyle/>
          <a:p>
            <a:r>
              <a:rPr lang="en-US" sz="3200" dirty="0" smtClean="0"/>
              <a:t>labeled </a:t>
            </a:r>
            <a:r>
              <a:rPr lang="en-US" sz="3200" dirty="0"/>
              <a:t>Earth's Mightiest Heroes, the Avengers originally consisted of Iron Man, Ant-Man, the Wasp, Thor, and the Hulk. The original Captain America was discovered, trapped in ice (issue #4), and joined the group after they revived him. A rotating roster became a hallmark, although one theme remained consistent: the Avengers fight "the foes no single superhero can withstand</a:t>
            </a:r>
            <a:r>
              <a:rPr lang="en-US" sz="3200" dirty="0" smtClean="0"/>
              <a:t>.“</a:t>
            </a:r>
          </a:p>
          <a:p>
            <a:endParaRPr lang="en-US" sz="3200" dirty="0"/>
          </a:p>
          <a:p>
            <a:r>
              <a:rPr lang="en-US" sz="3200" dirty="0">
                <a:solidFill>
                  <a:schemeClr val="tx2">
                    <a:lumMod val="50000"/>
                  </a:schemeClr>
                </a:solidFill>
              </a:rPr>
              <a:t>http://en.wikipedia.org/wiki/Avengers_%28comics%29</a:t>
            </a:r>
            <a:endParaRPr lang="en-US" sz="3200" dirty="0" smtClean="0">
              <a:solidFill>
                <a:schemeClr val="tx2">
                  <a:lumMod val="50000"/>
                </a:schemeClr>
              </a:solidFill>
            </a:endParaRPr>
          </a:p>
          <a:p>
            <a:endParaRPr lang="en-US" sz="3200" dirty="0"/>
          </a:p>
          <a:p>
            <a:r>
              <a:rPr lang="en-US" sz="3200" dirty="0" smtClean="0"/>
              <a:t>Church this is just one example of countless.  Man has the ability to change himself into something  he was not meant to be. DNA change can be made even by injection. </a:t>
            </a:r>
            <a:endParaRPr lang="en-US" sz="3200" dirty="0"/>
          </a:p>
        </p:txBody>
      </p:sp>
      <p:sp>
        <p:nvSpPr>
          <p:cNvPr id="4" name="Slide Number Placeholder 3"/>
          <p:cNvSpPr>
            <a:spLocks noGrp="1"/>
          </p:cNvSpPr>
          <p:nvPr>
            <p:ph type="sldNum" sz="quarter" idx="12"/>
          </p:nvPr>
        </p:nvSpPr>
        <p:spPr/>
        <p:txBody>
          <a:bodyPr/>
          <a:lstStyle/>
          <a:p>
            <a:fld id="{F7AC4DE6-9038-4C9A-B804-F41EF21FF12A}" type="slidenum">
              <a:rPr lang="en-US" smtClean="0"/>
              <a:t>85</a:t>
            </a:fld>
            <a:endParaRPr lang="en-US"/>
          </a:p>
        </p:txBody>
      </p:sp>
    </p:spTree>
    <p:extLst>
      <p:ext uri="{BB962C8B-B14F-4D97-AF65-F5344CB8AC3E}">
        <p14:creationId xmlns:p14="http://schemas.microsoft.com/office/powerpoint/2010/main" val="299105615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27" y="73746"/>
            <a:ext cx="10515600" cy="1325563"/>
          </a:xfrm>
        </p:spPr>
        <p:txBody>
          <a:bodyPr/>
          <a:lstStyle/>
          <a:p>
            <a:r>
              <a:rPr lang="en-US" dirty="0" smtClean="0"/>
              <a:t>     Hidden Symbolism in Freemasonry</a:t>
            </a:r>
            <a:endParaRPr lang="en-US" dirty="0"/>
          </a:p>
        </p:txBody>
      </p:sp>
      <p:sp>
        <p:nvSpPr>
          <p:cNvPr id="3" name="Slide Number Placeholder 2"/>
          <p:cNvSpPr>
            <a:spLocks noGrp="1"/>
          </p:cNvSpPr>
          <p:nvPr>
            <p:ph type="sldNum" sz="quarter" idx="12"/>
          </p:nvPr>
        </p:nvSpPr>
        <p:spPr/>
        <p:txBody>
          <a:bodyPr/>
          <a:lstStyle/>
          <a:p>
            <a:fld id="{F7AC4DE6-9038-4C9A-B804-F41EF21FF12A}" type="slidenum">
              <a:rPr lang="en-US" smtClean="0"/>
              <a:t>86</a:t>
            </a:fld>
            <a:endParaRPr lang="en-US"/>
          </a:p>
        </p:txBody>
      </p:sp>
      <p:sp>
        <p:nvSpPr>
          <p:cNvPr id="4" name="Rectangle 3"/>
          <p:cNvSpPr/>
          <p:nvPr/>
        </p:nvSpPr>
        <p:spPr>
          <a:xfrm>
            <a:off x="207819" y="1025236"/>
            <a:ext cx="11596254" cy="5632311"/>
          </a:xfrm>
          <a:prstGeom prst="rect">
            <a:avLst/>
          </a:prstGeom>
        </p:spPr>
        <p:txBody>
          <a:bodyPr wrap="square">
            <a:spAutoFit/>
          </a:bodyPr>
          <a:lstStyle/>
          <a:p>
            <a:r>
              <a:rPr lang="en-US" dirty="0"/>
              <a:t> </a:t>
            </a:r>
            <a:r>
              <a:rPr lang="en-US" sz="3600" dirty="0"/>
              <a:t>The Masonic Secret is a "sons of god with daughters of men" triple helix DNA upgrade!</a:t>
            </a:r>
          </a:p>
          <a:p>
            <a:r>
              <a:rPr lang="en-US" sz="3600" dirty="0"/>
              <a:t>Symbolic representations of the triplex structure for DNA may at times appear out of ignorance of the meaning behind it, yet a symbol is nonetheless a symbol. Should we care about symbols and being able to understand what they represent? YES! Demons are empowered by images, statues and symbols. Surely you know the practitioners of the Occult, secret societies and the Roman Catholic church are obsessed with them. </a:t>
            </a:r>
          </a:p>
        </p:txBody>
      </p:sp>
    </p:spTree>
    <p:extLst>
      <p:ext uri="{BB962C8B-B14F-4D97-AF65-F5344CB8AC3E}">
        <p14:creationId xmlns:p14="http://schemas.microsoft.com/office/powerpoint/2010/main" val="6153804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http://theopenscroll.blogspot.com/2009/11/masonic-secret-is-sons-of-god-with.html</a:t>
            </a:r>
          </a:p>
        </p:txBody>
      </p:sp>
      <p:sp>
        <p:nvSpPr>
          <p:cNvPr id="3" name="Slide Number Placeholder 2"/>
          <p:cNvSpPr>
            <a:spLocks noGrp="1"/>
          </p:cNvSpPr>
          <p:nvPr>
            <p:ph type="sldNum" sz="quarter" idx="12"/>
          </p:nvPr>
        </p:nvSpPr>
        <p:spPr/>
        <p:txBody>
          <a:bodyPr/>
          <a:lstStyle/>
          <a:p>
            <a:fld id="{F7AC4DE6-9038-4C9A-B804-F41EF21FF12A}" type="slidenum">
              <a:rPr lang="en-US" smtClean="0"/>
              <a:t>87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80" y="2904565"/>
            <a:ext cx="2843866" cy="212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671" y="3095624"/>
            <a:ext cx="2432517" cy="2270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560" y="1867618"/>
            <a:ext cx="4271122" cy="425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358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Resources</a:t>
            </a:r>
            <a:endParaRPr lang="en-US" dirty="0"/>
          </a:p>
        </p:txBody>
      </p:sp>
      <p:sp>
        <p:nvSpPr>
          <p:cNvPr id="3" name="Slide Number Placeholder 2"/>
          <p:cNvSpPr>
            <a:spLocks noGrp="1"/>
          </p:cNvSpPr>
          <p:nvPr>
            <p:ph type="sldNum" sz="quarter" idx="12"/>
          </p:nvPr>
        </p:nvSpPr>
        <p:spPr/>
        <p:txBody>
          <a:bodyPr/>
          <a:lstStyle/>
          <a:p>
            <a:fld id="{F7AC4DE6-9038-4C9A-B804-F41EF21FF12A}" type="slidenum">
              <a:rPr lang="en-US" smtClean="0"/>
              <a:t>88</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187" y="1243800"/>
            <a:ext cx="5257801" cy="509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5653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89</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629" y="1299585"/>
            <a:ext cx="3032312" cy="4563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389" y="1450041"/>
            <a:ext cx="3957917" cy="3957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177" y="1615888"/>
            <a:ext cx="3931024" cy="3931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36176" y="161365"/>
            <a:ext cx="10905565" cy="707886"/>
          </a:xfrm>
          <a:prstGeom prst="rect">
            <a:avLst/>
          </a:prstGeom>
        </p:spPr>
        <p:txBody>
          <a:bodyPr wrap="square">
            <a:spAutoFit/>
          </a:bodyPr>
          <a:lstStyle/>
          <a:p>
            <a:r>
              <a:rPr lang="en-US" sz="4000" dirty="0" smtClean="0"/>
              <a:t>Http</a:t>
            </a:r>
            <a:r>
              <a:rPr lang="en-US" sz="4000" dirty="0"/>
              <a:t>://</a:t>
            </a:r>
            <a:r>
              <a:rPr lang="en-US" sz="4000" dirty="0" smtClean="0"/>
              <a:t>www.raidersnewsupdate.com</a:t>
            </a:r>
            <a:endParaRPr lang="en-US" sz="4000" dirty="0"/>
          </a:p>
        </p:txBody>
      </p:sp>
    </p:spTree>
    <p:extLst>
      <p:ext uri="{BB962C8B-B14F-4D97-AF65-F5344CB8AC3E}">
        <p14:creationId xmlns:p14="http://schemas.microsoft.com/office/powerpoint/2010/main" val="951262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0629" y="296883"/>
            <a:ext cx="11376561" cy="6001643"/>
          </a:xfrm>
          <a:prstGeom prst="rect">
            <a:avLst/>
          </a:prstGeom>
        </p:spPr>
        <p:txBody>
          <a:bodyPr wrap="square">
            <a:spAutoFit/>
          </a:bodyPr>
          <a:lstStyle/>
          <a:p>
            <a:r>
              <a:rPr lang="en-US" sz="3200" dirty="0" smtClean="0"/>
              <a:t>The </a:t>
            </a:r>
            <a:r>
              <a:rPr lang="en-US" sz="3200" dirty="0" err="1" smtClean="0">
                <a:solidFill>
                  <a:srgbClr val="FF0000"/>
                </a:solidFill>
              </a:rPr>
              <a:t>Nephilim</a:t>
            </a:r>
            <a:r>
              <a:rPr lang="en-US" sz="3200" dirty="0" smtClean="0">
                <a:solidFill>
                  <a:srgbClr val="FF0000"/>
                </a:solidFill>
              </a:rPr>
              <a:t> </a:t>
            </a:r>
            <a:r>
              <a:rPr lang="en-US" sz="3200" dirty="0" smtClean="0"/>
              <a:t>were on the earth in those days, and </a:t>
            </a:r>
            <a:r>
              <a:rPr lang="en-US" sz="3200" dirty="0" smtClean="0">
                <a:solidFill>
                  <a:srgbClr val="FF0000"/>
                </a:solidFill>
              </a:rPr>
              <a:t>also afterward</a:t>
            </a:r>
            <a:r>
              <a:rPr lang="en-US" sz="3200" dirty="0" smtClean="0"/>
              <a:t>, when the </a:t>
            </a:r>
            <a:r>
              <a:rPr lang="en-US" sz="3200" dirty="0" smtClean="0">
                <a:solidFill>
                  <a:srgbClr val="FF0000"/>
                </a:solidFill>
              </a:rPr>
              <a:t>sons of God </a:t>
            </a:r>
            <a:r>
              <a:rPr lang="en-US" sz="3200" dirty="0" smtClean="0"/>
              <a:t>came in to the daughters of men, and they bore {children} to them. Those were the mighty men who {were} of old, men of renown .</a:t>
            </a:r>
          </a:p>
          <a:p>
            <a:pPr marL="457200" indent="-457200">
              <a:buFontTx/>
              <a:buChar char="-"/>
            </a:pPr>
            <a:r>
              <a:rPr lang="en-US" sz="3200" dirty="0" smtClean="0"/>
              <a:t>New American Standard Version </a:t>
            </a:r>
          </a:p>
          <a:p>
            <a:pPr marL="457200" indent="-457200">
              <a:buFontTx/>
              <a:buChar char="-"/>
            </a:pPr>
            <a:endParaRPr lang="en-US" sz="3200" dirty="0"/>
          </a:p>
          <a:p>
            <a:pPr marL="457200" indent="-457200">
              <a:buFontTx/>
              <a:buChar char="-"/>
            </a:pPr>
            <a:endParaRPr lang="en-US" sz="3200" dirty="0" smtClean="0"/>
          </a:p>
          <a:p>
            <a:pPr marL="457200" indent="-457200">
              <a:buFontTx/>
              <a:buChar char="-"/>
            </a:pPr>
            <a:r>
              <a:rPr lang="en-US" sz="3200" dirty="0" smtClean="0"/>
              <a:t>The </a:t>
            </a:r>
            <a:r>
              <a:rPr lang="en-US" sz="3200" dirty="0" smtClean="0">
                <a:solidFill>
                  <a:srgbClr val="FF0000"/>
                </a:solidFill>
              </a:rPr>
              <a:t>fallen ones </a:t>
            </a:r>
            <a:r>
              <a:rPr lang="en-US" sz="3200" dirty="0" smtClean="0"/>
              <a:t>were in the earth in those days, and </a:t>
            </a:r>
            <a:r>
              <a:rPr lang="en-US" sz="3200" dirty="0" smtClean="0">
                <a:solidFill>
                  <a:srgbClr val="FF0000"/>
                </a:solidFill>
              </a:rPr>
              <a:t>even afterwards </a:t>
            </a:r>
            <a:r>
              <a:rPr lang="en-US" sz="3200" dirty="0" smtClean="0"/>
              <a:t>when </a:t>
            </a:r>
            <a:r>
              <a:rPr lang="en-US" sz="3200" dirty="0" smtClean="0">
                <a:solidFill>
                  <a:srgbClr val="FF0000"/>
                </a:solidFill>
              </a:rPr>
              <a:t>sons of G</a:t>
            </a:r>
            <a:r>
              <a:rPr lang="en-US" sz="3200" dirty="0" smtClean="0"/>
              <a:t>od come in unto daughters of men, and they have borne to them -- they [are] the heroes, who, from of old, [are] the men of name.</a:t>
            </a:r>
          </a:p>
          <a:p>
            <a:pPr marL="457200" indent="-457200">
              <a:buFontTx/>
              <a:buChar char="-"/>
            </a:pPr>
            <a:r>
              <a:rPr lang="en-US" sz="3200" dirty="0" smtClean="0"/>
              <a:t>- </a:t>
            </a:r>
            <a:r>
              <a:rPr lang="en-US" sz="3200" dirty="0" err="1" smtClean="0"/>
              <a:t>Youngs</a:t>
            </a:r>
            <a:r>
              <a:rPr lang="en-US" sz="3200" dirty="0" smtClean="0"/>
              <a:t> Literal Bible</a:t>
            </a:r>
            <a:endParaRPr lang="en-US" sz="3200" dirty="0"/>
          </a:p>
        </p:txBody>
      </p:sp>
      <p:sp>
        <p:nvSpPr>
          <p:cNvPr id="2" name="Slide Number Placeholder 1"/>
          <p:cNvSpPr>
            <a:spLocks noGrp="1"/>
          </p:cNvSpPr>
          <p:nvPr>
            <p:ph type="sldNum" sz="quarter" idx="12"/>
          </p:nvPr>
        </p:nvSpPr>
        <p:spPr/>
        <p:txBody>
          <a:bodyPr/>
          <a:lstStyle/>
          <a:p>
            <a:fld id="{F7AC4DE6-9038-4C9A-B804-F41EF21FF12A}" type="slidenum">
              <a:rPr lang="en-US" smtClean="0"/>
              <a:t>9</a:t>
            </a:fld>
            <a:endParaRPr lang="en-US"/>
          </a:p>
        </p:txBody>
      </p:sp>
    </p:spTree>
    <p:extLst>
      <p:ext uri="{BB962C8B-B14F-4D97-AF65-F5344CB8AC3E}">
        <p14:creationId xmlns:p14="http://schemas.microsoft.com/office/powerpoint/2010/main" val="279944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90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7165"/>
            <a:ext cx="3856504" cy="4195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6504" y="850359"/>
            <a:ext cx="3196759" cy="4119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0909" y="847165"/>
            <a:ext cx="3199238" cy="412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87653" y="5597568"/>
            <a:ext cx="7032493" cy="707886"/>
          </a:xfrm>
          <a:prstGeom prst="rect">
            <a:avLst/>
          </a:prstGeom>
        </p:spPr>
        <p:txBody>
          <a:bodyPr wrap="square">
            <a:spAutoFit/>
          </a:bodyPr>
          <a:lstStyle/>
          <a:p>
            <a:r>
              <a:rPr lang="en-US" sz="4000" dirty="0"/>
              <a:t>http://www.stevequayle.com</a:t>
            </a:r>
          </a:p>
        </p:txBody>
      </p:sp>
    </p:spTree>
    <p:extLst>
      <p:ext uri="{BB962C8B-B14F-4D97-AF65-F5344CB8AC3E}">
        <p14:creationId xmlns:p14="http://schemas.microsoft.com/office/powerpoint/2010/main" val="17685769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91</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246" y="1382790"/>
            <a:ext cx="3086381" cy="3976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009" y="1317521"/>
            <a:ext cx="3183129" cy="4101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51279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92</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2888" y="1524000"/>
            <a:ext cx="40862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2657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AC4DE6-9038-4C9A-B804-F41EF21FF12A}" type="slidenum">
              <a:rPr lang="en-US" smtClean="0"/>
              <a:t>93</a:t>
            </a:fld>
            <a:endParaRPr lang="en-US"/>
          </a:p>
        </p:txBody>
      </p:sp>
      <p:sp>
        <p:nvSpPr>
          <p:cNvPr id="4" name="Rectangle 3"/>
          <p:cNvSpPr/>
          <p:nvPr/>
        </p:nvSpPr>
        <p:spPr>
          <a:xfrm>
            <a:off x="779929" y="296073"/>
            <a:ext cx="8821270" cy="1600438"/>
          </a:xfrm>
          <a:prstGeom prst="rect">
            <a:avLst/>
          </a:prstGeom>
        </p:spPr>
        <p:txBody>
          <a:bodyPr wrap="square">
            <a:spAutoFit/>
          </a:bodyPr>
          <a:lstStyle/>
          <a:p>
            <a:endParaRPr lang="en-US" sz="4400" dirty="0" smtClean="0"/>
          </a:p>
          <a:p>
            <a:r>
              <a:rPr lang="en-US" sz="5400" dirty="0" smtClean="0"/>
              <a:t>http://</a:t>
            </a:r>
            <a:r>
              <a:rPr lang="en-US" sz="5400" dirty="0"/>
              <a:t>www.stevequayle.com/</a:t>
            </a:r>
          </a:p>
        </p:txBody>
      </p:sp>
      <p:sp>
        <p:nvSpPr>
          <p:cNvPr id="5" name="Rectangle 4"/>
          <p:cNvSpPr/>
          <p:nvPr/>
        </p:nvSpPr>
        <p:spPr>
          <a:xfrm>
            <a:off x="1075765" y="2367607"/>
            <a:ext cx="6012287" cy="923330"/>
          </a:xfrm>
          <a:prstGeom prst="rect">
            <a:avLst/>
          </a:prstGeom>
        </p:spPr>
        <p:txBody>
          <a:bodyPr wrap="none">
            <a:spAutoFit/>
          </a:bodyPr>
          <a:lstStyle/>
          <a:p>
            <a:r>
              <a:rPr lang="en-US" sz="5400" dirty="0"/>
              <a:t>http://lamarzulli.net</a:t>
            </a:r>
            <a:r>
              <a:rPr lang="en-US" dirty="0"/>
              <a:t>/</a:t>
            </a:r>
          </a:p>
        </p:txBody>
      </p:sp>
      <p:sp>
        <p:nvSpPr>
          <p:cNvPr id="6" name="Rectangle 5"/>
          <p:cNvSpPr/>
          <p:nvPr/>
        </p:nvSpPr>
        <p:spPr>
          <a:xfrm>
            <a:off x="894957" y="3903240"/>
            <a:ext cx="9461308" cy="923330"/>
          </a:xfrm>
          <a:prstGeom prst="rect">
            <a:avLst/>
          </a:prstGeom>
        </p:spPr>
        <p:txBody>
          <a:bodyPr wrap="none">
            <a:spAutoFit/>
          </a:bodyPr>
          <a:lstStyle/>
          <a:p>
            <a:r>
              <a:rPr lang="en-US" sz="5400" dirty="0"/>
              <a:t>http://www.genesis6giants.com/</a:t>
            </a:r>
          </a:p>
        </p:txBody>
      </p:sp>
      <p:sp>
        <p:nvSpPr>
          <p:cNvPr id="7" name="Rectangle 6"/>
          <p:cNvSpPr/>
          <p:nvPr/>
        </p:nvSpPr>
        <p:spPr>
          <a:xfrm>
            <a:off x="977199" y="5597569"/>
            <a:ext cx="9110956" cy="923330"/>
          </a:xfrm>
          <a:prstGeom prst="rect">
            <a:avLst/>
          </a:prstGeom>
        </p:spPr>
        <p:txBody>
          <a:bodyPr wrap="none">
            <a:spAutoFit/>
          </a:bodyPr>
          <a:lstStyle/>
          <a:p>
            <a:r>
              <a:rPr lang="en-US" sz="5400" dirty="0"/>
              <a:t>http://raidersnewsupdate.com/</a:t>
            </a:r>
          </a:p>
        </p:txBody>
      </p:sp>
    </p:spTree>
    <p:extLst>
      <p:ext uri="{BB962C8B-B14F-4D97-AF65-F5344CB8AC3E}">
        <p14:creationId xmlns:p14="http://schemas.microsoft.com/office/powerpoint/2010/main" val="5779803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6980" y="2119226"/>
            <a:ext cx="8500056" cy="2834622"/>
          </a:xfrm>
          <a:prstGeom prst="rect">
            <a:avLst/>
          </a:prstGeom>
        </p:spPr>
        <p:txBody>
          <a:bodyPr wrap="square">
            <a:spAutoFit/>
          </a:bodyPr>
          <a:lstStyle/>
          <a:p>
            <a:pPr lvl="0">
              <a:lnSpc>
                <a:spcPct val="90000"/>
              </a:lnSpc>
              <a:spcBef>
                <a:spcPct val="0"/>
              </a:spcBef>
            </a:pPr>
            <a:r>
              <a:rPr lang="en-US" sz="6600" dirty="0">
                <a:solidFill>
                  <a:prstClr val="black"/>
                </a:solidFill>
                <a:latin typeface="Calibri Light" panose="020F0302020204030204"/>
              </a:rPr>
              <a:t>What is the point? Why should we know? What should we do?</a:t>
            </a:r>
          </a:p>
        </p:txBody>
      </p:sp>
      <p:sp>
        <p:nvSpPr>
          <p:cNvPr id="4" name="Slide Number Placeholder 3"/>
          <p:cNvSpPr>
            <a:spLocks noGrp="1"/>
          </p:cNvSpPr>
          <p:nvPr>
            <p:ph type="sldNum" sz="quarter" idx="12"/>
          </p:nvPr>
        </p:nvSpPr>
        <p:spPr/>
        <p:txBody>
          <a:bodyPr/>
          <a:lstStyle/>
          <a:p>
            <a:fld id="{F7AC4DE6-9038-4C9A-B804-F41EF21FF12A}" type="slidenum">
              <a:rPr lang="en-US" smtClean="0"/>
              <a:t>94</a:t>
            </a:fld>
            <a:endParaRPr lang="en-US"/>
          </a:p>
        </p:txBody>
      </p:sp>
    </p:spTree>
    <p:extLst>
      <p:ext uri="{BB962C8B-B14F-4D97-AF65-F5344CB8AC3E}">
        <p14:creationId xmlns:p14="http://schemas.microsoft.com/office/powerpoint/2010/main" val="399097470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51" y="0"/>
            <a:ext cx="10515600" cy="1325563"/>
          </a:xfrm>
        </p:spPr>
        <p:txBody>
          <a:bodyPr/>
          <a:lstStyle/>
          <a:p>
            <a:r>
              <a:rPr lang="en-US" dirty="0" smtClean="0"/>
              <a:t>                              The Point</a:t>
            </a:r>
            <a:endParaRPr lang="en-US" dirty="0"/>
          </a:p>
        </p:txBody>
      </p:sp>
      <p:sp>
        <p:nvSpPr>
          <p:cNvPr id="3" name="TextBox 2"/>
          <p:cNvSpPr txBox="1"/>
          <p:nvPr/>
        </p:nvSpPr>
        <p:spPr>
          <a:xfrm>
            <a:off x="450761" y="1021792"/>
            <a:ext cx="10985679" cy="5293757"/>
          </a:xfrm>
          <a:prstGeom prst="rect">
            <a:avLst/>
          </a:prstGeom>
          <a:noFill/>
        </p:spPr>
        <p:txBody>
          <a:bodyPr wrap="square" rtlCol="0">
            <a:spAutoFit/>
          </a:bodyPr>
          <a:lstStyle/>
          <a:p>
            <a:r>
              <a:rPr lang="en-US" sz="3200" dirty="0" smtClean="0"/>
              <a:t>The enemy from the point of the following  prophetic word from Yahweh God has  </a:t>
            </a:r>
            <a:r>
              <a:rPr lang="en-US" sz="3200" dirty="0" err="1" smtClean="0"/>
              <a:t>attemted</a:t>
            </a:r>
            <a:r>
              <a:rPr lang="en-US" sz="3200" dirty="0" smtClean="0"/>
              <a:t> to alter the image of  God in Man.</a:t>
            </a:r>
          </a:p>
          <a:p>
            <a:r>
              <a:rPr lang="en-US" sz="3200" dirty="0"/>
              <a:t>Gen 3:15  And I will put enmity between </a:t>
            </a:r>
            <a:r>
              <a:rPr lang="en-US" sz="3200" dirty="0">
                <a:solidFill>
                  <a:srgbClr val="C00000"/>
                </a:solidFill>
              </a:rPr>
              <a:t>thee and the woman, and between thy seed </a:t>
            </a:r>
            <a:r>
              <a:rPr lang="en-US" sz="3200" dirty="0" smtClean="0">
                <a:solidFill>
                  <a:srgbClr val="C00000"/>
                </a:solidFill>
              </a:rPr>
              <a:t>(antichrist)and </a:t>
            </a:r>
            <a:r>
              <a:rPr lang="en-US" sz="3200" dirty="0">
                <a:solidFill>
                  <a:srgbClr val="C00000"/>
                </a:solidFill>
              </a:rPr>
              <a:t>her seed;</a:t>
            </a:r>
            <a:r>
              <a:rPr lang="en-US" sz="3200" dirty="0"/>
              <a:t> it shall bruise thy head, and thou shalt bruise his heel. </a:t>
            </a:r>
            <a:r>
              <a:rPr lang="en-US" sz="3200" dirty="0" smtClean="0"/>
              <a:t> </a:t>
            </a:r>
          </a:p>
          <a:p>
            <a:endParaRPr lang="en-US" sz="3200" dirty="0"/>
          </a:p>
          <a:p>
            <a:r>
              <a:rPr lang="en-US" sz="3200" dirty="0" smtClean="0"/>
              <a:t>The enemy from this point forward knew that one would come which would bring damage to his kingdom. His plan </a:t>
            </a:r>
            <a:r>
              <a:rPr lang="en-US" sz="3200" dirty="0"/>
              <a:t>from </a:t>
            </a:r>
            <a:r>
              <a:rPr lang="en-US" sz="3200" dirty="0" smtClean="0"/>
              <a:t>that </a:t>
            </a:r>
            <a:r>
              <a:rPr lang="en-US" sz="3200" dirty="0"/>
              <a:t>point forward was to </a:t>
            </a:r>
            <a:r>
              <a:rPr lang="en-US" sz="3200" dirty="0" smtClean="0"/>
              <a:t>eliminate the vessels which would bring forth His destroyer</a:t>
            </a:r>
            <a:endParaRPr lang="en-US" sz="3200" dirty="0"/>
          </a:p>
          <a:p>
            <a:endParaRPr lang="en-US" dirty="0"/>
          </a:p>
        </p:txBody>
      </p:sp>
      <p:sp>
        <p:nvSpPr>
          <p:cNvPr id="4" name="Slide Number Placeholder 3"/>
          <p:cNvSpPr>
            <a:spLocks noGrp="1"/>
          </p:cNvSpPr>
          <p:nvPr>
            <p:ph type="sldNum" sz="quarter" idx="12"/>
          </p:nvPr>
        </p:nvSpPr>
        <p:spPr/>
        <p:txBody>
          <a:bodyPr/>
          <a:lstStyle/>
          <a:p>
            <a:fld id="{F7AC4DE6-9038-4C9A-B804-F41EF21FF12A}" type="slidenum">
              <a:rPr lang="en-US" smtClean="0"/>
              <a:t>95</a:t>
            </a:fld>
            <a:endParaRPr lang="en-US"/>
          </a:p>
        </p:txBody>
      </p:sp>
    </p:spTree>
    <p:extLst>
      <p:ext uri="{BB962C8B-B14F-4D97-AF65-F5344CB8AC3E}">
        <p14:creationId xmlns:p14="http://schemas.microsoft.com/office/powerpoint/2010/main" val="2031088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9245" y="399245"/>
            <a:ext cx="11178862" cy="6555641"/>
          </a:xfrm>
          <a:prstGeom prst="rect">
            <a:avLst/>
          </a:prstGeom>
          <a:noFill/>
        </p:spPr>
        <p:txBody>
          <a:bodyPr wrap="square" rtlCol="0">
            <a:spAutoFit/>
          </a:bodyPr>
          <a:lstStyle/>
          <a:p>
            <a:r>
              <a:rPr lang="en-US" sz="2800" dirty="0" smtClean="0"/>
              <a:t>First of all  enemy forces mated with woman and created giants. They created mixtures of humans and animals. This was designed to eliminate the line of Adam from which God would bring the redeemer.</a:t>
            </a:r>
          </a:p>
          <a:p>
            <a:r>
              <a:rPr lang="en-US" sz="2800" dirty="0" smtClean="0"/>
              <a:t>It happened before the flood and apparently after the flood.</a:t>
            </a:r>
          </a:p>
          <a:p>
            <a:r>
              <a:rPr lang="en-US" sz="2800" dirty="0" smtClean="0"/>
              <a:t>The angels that sinned this way  were punished by God by being sent to a compartment in the earth called Tartarus.</a:t>
            </a:r>
          </a:p>
          <a:p>
            <a:r>
              <a:rPr lang="en-US" sz="2800" dirty="0" smtClean="0"/>
              <a:t>                                                                                                                                                                                                                                            </a:t>
            </a:r>
            <a:r>
              <a:rPr lang="en-US" sz="2800" dirty="0"/>
              <a:t>2Pe 2:4  For if God spared not the angels that sinned, but cast them down to </a:t>
            </a:r>
            <a:r>
              <a:rPr lang="en-US" sz="2800" dirty="0">
                <a:solidFill>
                  <a:srgbClr val="C00000"/>
                </a:solidFill>
              </a:rPr>
              <a:t>hell,</a:t>
            </a:r>
            <a:r>
              <a:rPr lang="en-US" sz="2800" dirty="0"/>
              <a:t> and delivered them into chains of darkness, to be reserved unto judgment; </a:t>
            </a:r>
          </a:p>
          <a:p>
            <a:r>
              <a:rPr lang="en-US" sz="2800" dirty="0"/>
              <a:t>2Pe 2:5  And spared not the old world, but saved Noah the eighth person, a preacher of righteousness, bringing in the flood upon the world of the ungodly; </a:t>
            </a:r>
            <a:endParaRPr lang="en-US" sz="2800" dirty="0" smtClean="0"/>
          </a:p>
          <a:p>
            <a:endParaRPr lang="en-US" sz="2800" dirty="0"/>
          </a:p>
          <a:p>
            <a:r>
              <a:rPr lang="en-US" sz="2800" dirty="0" smtClean="0"/>
              <a:t> </a:t>
            </a:r>
            <a:endParaRPr lang="en-US" dirty="0"/>
          </a:p>
        </p:txBody>
      </p:sp>
      <p:sp>
        <p:nvSpPr>
          <p:cNvPr id="4" name="Slide Number Placeholder 3"/>
          <p:cNvSpPr>
            <a:spLocks noGrp="1"/>
          </p:cNvSpPr>
          <p:nvPr>
            <p:ph type="sldNum" sz="quarter" idx="12"/>
          </p:nvPr>
        </p:nvSpPr>
        <p:spPr/>
        <p:txBody>
          <a:bodyPr/>
          <a:lstStyle/>
          <a:p>
            <a:fld id="{F7AC4DE6-9038-4C9A-B804-F41EF21FF12A}" type="slidenum">
              <a:rPr lang="en-US" smtClean="0"/>
              <a:t>96</a:t>
            </a:fld>
            <a:endParaRPr lang="en-US"/>
          </a:p>
        </p:txBody>
      </p:sp>
    </p:spTree>
    <p:extLst>
      <p:ext uri="{BB962C8B-B14F-4D97-AF65-F5344CB8AC3E}">
        <p14:creationId xmlns:p14="http://schemas.microsoft.com/office/powerpoint/2010/main" val="346138089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304" y="206062"/>
            <a:ext cx="11732654" cy="7263527"/>
          </a:xfrm>
          <a:prstGeom prst="rect">
            <a:avLst/>
          </a:prstGeom>
        </p:spPr>
        <p:txBody>
          <a:bodyPr wrap="square">
            <a:spAutoFit/>
          </a:bodyPr>
          <a:lstStyle/>
          <a:p>
            <a:r>
              <a:rPr lang="en-US" sz="3200" dirty="0"/>
              <a:t>Jud 1:6  And the angels which kept not their first estate, but left their own habitation, he hath reserved in everlasting chains under darkness unto the judgment of the great day. </a:t>
            </a:r>
          </a:p>
          <a:p>
            <a:r>
              <a:rPr lang="en-US" sz="3200" dirty="0"/>
              <a:t>Jud 1:7  Even as Sodom and </a:t>
            </a:r>
            <a:r>
              <a:rPr lang="en-US" sz="3200" dirty="0" err="1"/>
              <a:t>Gomorrha</a:t>
            </a:r>
            <a:r>
              <a:rPr lang="en-US" sz="3200" dirty="0"/>
              <a:t>, and the cities about them in like manner, giving themselves over to fornication, and going after strange flesh, are set forth for an example, suffering the vengeance of eternal fire. </a:t>
            </a:r>
            <a:endParaRPr lang="en-US" sz="3200" dirty="0" smtClean="0"/>
          </a:p>
          <a:p>
            <a:r>
              <a:rPr lang="en-US" sz="3200" dirty="0" smtClean="0"/>
              <a:t>The enemy  having failed to destroy man as a whole began his program again after the flood. Many scholars believe that the tower of Babel was an attempt to bring more fallen angels to earth by opening a portal with the tower. Perhaps the next group of Giants came through This DNA change. Nimrod came from Canaan who Noah cursed. It was in Canaan land that the giants opposed Israel.</a:t>
            </a:r>
          </a:p>
          <a:p>
            <a:r>
              <a:rPr lang="en-US" sz="3200" dirty="0" smtClean="0"/>
              <a:t> </a:t>
            </a:r>
          </a:p>
          <a:p>
            <a:endParaRPr lang="en-US" dirty="0"/>
          </a:p>
        </p:txBody>
      </p:sp>
      <p:sp>
        <p:nvSpPr>
          <p:cNvPr id="4" name="Slide Number Placeholder 3"/>
          <p:cNvSpPr>
            <a:spLocks noGrp="1"/>
          </p:cNvSpPr>
          <p:nvPr>
            <p:ph type="sldNum" sz="quarter" idx="12"/>
          </p:nvPr>
        </p:nvSpPr>
        <p:spPr/>
        <p:txBody>
          <a:bodyPr/>
          <a:lstStyle/>
          <a:p>
            <a:fld id="{F7AC4DE6-9038-4C9A-B804-F41EF21FF12A}" type="slidenum">
              <a:rPr lang="en-US" smtClean="0"/>
              <a:t>97</a:t>
            </a:fld>
            <a:endParaRPr lang="en-US"/>
          </a:p>
        </p:txBody>
      </p:sp>
    </p:spTree>
    <p:extLst>
      <p:ext uri="{BB962C8B-B14F-4D97-AF65-F5344CB8AC3E}">
        <p14:creationId xmlns:p14="http://schemas.microsoft.com/office/powerpoint/2010/main" val="22415442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4699" y="309093"/>
            <a:ext cx="11165423" cy="6001643"/>
          </a:xfrm>
          <a:prstGeom prst="rect">
            <a:avLst/>
          </a:prstGeom>
        </p:spPr>
        <p:txBody>
          <a:bodyPr wrap="square">
            <a:spAutoFit/>
          </a:bodyPr>
          <a:lstStyle/>
          <a:p>
            <a:r>
              <a:rPr lang="en-US" dirty="0" smtClean="0"/>
              <a:t> </a:t>
            </a:r>
            <a:r>
              <a:rPr lang="en-US" sz="3200" dirty="0" smtClean="0"/>
              <a:t>Take a look at the following  from Gen </a:t>
            </a:r>
            <a:r>
              <a:rPr lang="en-US" sz="3200" dirty="0"/>
              <a:t>10:8  </a:t>
            </a:r>
            <a:r>
              <a:rPr lang="en-US" sz="3200" dirty="0" smtClean="0"/>
              <a:t>                                                                             And </a:t>
            </a:r>
            <a:r>
              <a:rPr lang="en-US" sz="3200" dirty="0"/>
              <a:t>Cush begat Nimrod: he </a:t>
            </a:r>
            <a:r>
              <a:rPr lang="en-US" sz="3200" dirty="0">
                <a:solidFill>
                  <a:srgbClr val="C00000"/>
                </a:solidFill>
              </a:rPr>
              <a:t>began to be a mighty one</a:t>
            </a:r>
            <a:r>
              <a:rPr lang="en-US" sz="3200" dirty="0"/>
              <a:t> in the earth. </a:t>
            </a:r>
          </a:p>
          <a:p>
            <a:r>
              <a:rPr lang="en-US" sz="3200" dirty="0"/>
              <a:t>Gen 10:9  He was a </a:t>
            </a:r>
            <a:r>
              <a:rPr lang="en-US" sz="3200" dirty="0">
                <a:solidFill>
                  <a:srgbClr val="C00000"/>
                </a:solidFill>
              </a:rPr>
              <a:t>mighty </a:t>
            </a:r>
            <a:r>
              <a:rPr lang="en-US" sz="3200" dirty="0"/>
              <a:t>hunter</a:t>
            </a:r>
            <a:r>
              <a:rPr lang="en-US" sz="3200" dirty="0">
                <a:solidFill>
                  <a:srgbClr val="C00000"/>
                </a:solidFill>
              </a:rPr>
              <a:t> </a:t>
            </a:r>
            <a:r>
              <a:rPr lang="en-US" sz="3200" dirty="0"/>
              <a:t>before the LORD: wherefore it is said, Even as Nimrod the </a:t>
            </a:r>
            <a:r>
              <a:rPr lang="en-US" sz="3200" dirty="0">
                <a:solidFill>
                  <a:srgbClr val="C00000"/>
                </a:solidFill>
              </a:rPr>
              <a:t>mighty </a:t>
            </a:r>
            <a:r>
              <a:rPr lang="en-US" sz="3200" dirty="0"/>
              <a:t>hunter</a:t>
            </a:r>
            <a:r>
              <a:rPr lang="en-US" sz="3200" dirty="0">
                <a:solidFill>
                  <a:srgbClr val="C00000"/>
                </a:solidFill>
              </a:rPr>
              <a:t> </a:t>
            </a:r>
            <a:r>
              <a:rPr lang="en-US" sz="3200" dirty="0"/>
              <a:t>before the LORD. </a:t>
            </a:r>
            <a:endParaRPr lang="en-US" sz="3200" dirty="0" smtClean="0"/>
          </a:p>
          <a:p>
            <a:endParaRPr lang="en-US" sz="3200" dirty="0"/>
          </a:p>
          <a:p>
            <a:r>
              <a:rPr lang="en-US" sz="3200" dirty="0"/>
              <a:t>Became a </a:t>
            </a:r>
            <a:r>
              <a:rPr lang="en-US" sz="3200" dirty="0" err="1"/>
              <a:t>gibbôr</a:t>
            </a:r>
            <a:r>
              <a:rPr lang="en-US" sz="3200" dirty="0"/>
              <a:t>  </a:t>
            </a:r>
            <a:r>
              <a:rPr lang="en-US" sz="3200" dirty="0" err="1"/>
              <a:t>gibbôr</a:t>
            </a:r>
            <a:endParaRPr lang="en-US" sz="3200" dirty="0"/>
          </a:p>
          <a:p>
            <a:r>
              <a:rPr lang="en-US" sz="3200" dirty="0" err="1"/>
              <a:t>ghib</a:t>
            </a:r>
            <a:r>
              <a:rPr lang="en-US" sz="3200" dirty="0"/>
              <a:t>-bore', </a:t>
            </a:r>
            <a:r>
              <a:rPr lang="en-US" sz="3200" dirty="0" err="1"/>
              <a:t>ghib</a:t>
            </a:r>
            <a:r>
              <a:rPr lang="en-US" sz="3200" dirty="0"/>
              <a:t>-bore'</a:t>
            </a:r>
          </a:p>
          <a:p>
            <a:r>
              <a:rPr lang="en-US" sz="3200" dirty="0"/>
              <a:t>Intensive from the same as H1397; powerful; by implication warrior, tyrant: - champion, chief, X excel, giant, man, mighty (man, one), strong (man), valiant man</a:t>
            </a:r>
            <a:r>
              <a:rPr lang="en-US" sz="3200" dirty="0" smtClean="0"/>
              <a:t>.</a:t>
            </a:r>
          </a:p>
          <a:p>
            <a:r>
              <a:rPr lang="en-US" sz="3200" dirty="0"/>
              <a:t> </a:t>
            </a:r>
            <a:r>
              <a:rPr lang="en-US" sz="3200" dirty="0" smtClean="0"/>
              <a:t>It appears that Nimrod was one thing and became another.</a:t>
            </a:r>
            <a:endParaRPr lang="en-US" sz="3200" dirty="0"/>
          </a:p>
          <a:p>
            <a:endParaRPr lang="en-US" sz="3200" dirty="0"/>
          </a:p>
        </p:txBody>
      </p:sp>
      <p:sp>
        <p:nvSpPr>
          <p:cNvPr id="4" name="Slide Number Placeholder 3"/>
          <p:cNvSpPr>
            <a:spLocks noGrp="1"/>
          </p:cNvSpPr>
          <p:nvPr>
            <p:ph type="sldNum" sz="quarter" idx="12"/>
          </p:nvPr>
        </p:nvSpPr>
        <p:spPr/>
        <p:txBody>
          <a:bodyPr/>
          <a:lstStyle/>
          <a:p>
            <a:fld id="{F7AC4DE6-9038-4C9A-B804-F41EF21FF12A}" type="slidenum">
              <a:rPr lang="en-US" smtClean="0"/>
              <a:t>98</a:t>
            </a:fld>
            <a:endParaRPr lang="en-US"/>
          </a:p>
        </p:txBody>
      </p:sp>
    </p:spTree>
    <p:extLst>
      <p:ext uri="{BB962C8B-B14F-4D97-AF65-F5344CB8AC3E}">
        <p14:creationId xmlns:p14="http://schemas.microsoft.com/office/powerpoint/2010/main" val="27196154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0759" y="12879"/>
            <a:ext cx="11475077" cy="6740307"/>
          </a:xfrm>
          <a:prstGeom prst="rect">
            <a:avLst/>
          </a:prstGeom>
          <a:noFill/>
        </p:spPr>
        <p:txBody>
          <a:bodyPr wrap="square" rtlCol="0">
            <a:spAutoFit/>
          </a:bodyPr>
          <a:lstStyle/>
          <a:p>
            <a:r>
              <a:rPr lang="en-US" sz="3600" dirty="0" smtClean="0"/>
              <a:t>Next the enemy tried to destroy just one type of man. The Chosen people of Yahweh God from whom the Messiah would come from.</a:t>
            </a:r>
          </a:p>
          <a:p>
            <a:r>
              <a:rPr lang="en-US" sz="3600" dirty="0" smtClean="0"/>
              <a:t>First through the Pharaoh having boy babies killed.</a:t>
            </a:r>
          </a:p>
          <a:p>
            <a:r>
              <a:rPr lang="en-US" sz="3600" dirty="0" smtClean="0"/>
              <a:t>From Giant opposition in Canaan land</a:t>
            </a:r>
          </a:p>
          <a:p>
            <a:r>
              <a:rPr lang="en-US" sz="3600" dirty="0" smtClean="0"/>
              <a:t>From attempting to get Israel to mix with other tribes. (when God said to kill every </a:t>
            </a:r>
            <a:r>
              <a:rPr lang="en-US" sz="3600" dirty="0" err="1" smtClean="0"/>
              <a:t>man.woman</a:t>
            </a:r>
            <a:r>
              <a:rPr lang="en-US" sz="3600" dirty="0" smtClean="0"/>
              <a:t> ,child and animal it was because these tribes were unredeemable because they were physically tainted)</a:t>
            </a:r>
          </a:p>
          <a:p>
            <a:r>
              <a:rPr lang="en-US" sz="3600" dirty="0" smtClean="0"/>
              <a:t>With Goliath against David</a:t>
            </a:r>
          </a:p>
          <a:p>
            <a:r>
              <a:rPr lang="en-US" sz="3600" dirty="0" smtClean="0"/>
              <a:t>With Haman against God’s people in Esther</a:t>
            </a:r>
          </a:p>
          <a:p>
            <a:r>
              <a:rPr lang="en-US" sz="3600" dirty="0" smtClean="0"/>
              <a:t>With Herod against the boy babies in Rama </a:t>
            </a:r>
            <a:endParaRPr lang="en-US" dirty="0"/>
          </a:p>
        </p:txBody>
      </p:sp>
      <p:sp>
        <p:nvSpPr>
          <p:cNvPr id="4" name="Slide Number Placeholder 3"/>
          <p:cNvSpPr>
            <a:spLocks noGrp="1"/>
          </p:cNvSpPr>
          <p:nvPr>
            <p:ph type="sldNum" sz="quarter" idx="12"/>
          </p:nvPr>
        </p:nvSpPr>
        <p:spPr/>
        <p:txBody>
          <a:bodyPr/>
          <a:lstStyle/>
          <a:p>
            <a:fld id="{F7AC4DE6-9038-4C9A-B804-F41EF21FF12A}" type="slidenum">
              <a:rPr lang="en-US" smtClean="0"/>
              <a:t>99</a:t>
            </a:fld>
            <a:endParaRPr lang="en-US"/>
          </a:p>
        </p:txBody>
      </p:sp>
    </p:spTree>
    <p:extLst>
      <p:ext uri="{BB962C8B-B14F-4D97-AF65-F5344CB8AC3E}">
        <p14:creationId xmlns:p14="http://schemas.microsoft.com/office/powerpoint/2010/main" val="3759782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7443</TotalTime>
  <Words>7668</Words>
  <Application>Microsoft Office PowerPoint</Application>
  <PresentationFormat>Custom</PresentationFormat>
  <Paragraphs>424</Paragraphs>
  <Slides>119</Slides>
  <Notes>3</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Office Theme</vt:lpstr>
      <vt:lpstr>Aliens, Scientist and DNA. Altering the Image of God in Man </vt:lpstr>
      <vt:lpstr>                     IN THE BEGINNING</vt:lpstr>
      <vt:lpstr>                   SOMETHING HAPPENED</vt:lpstr>
      <vt:lpstr>                              Sons of God</vt:lpstr>
      <vt:lpstr>PowerPoint Presentation</vt:lpstr>
      <vt:lpstr>PowerPoint Presentation</vt:lpstr>
      <vt:lpstr>PowerPoint Presentation</vt:lpstr>
      <vt:lpstr>Gen 6:4                                                                                                             KJV  There were giants in the earth in those days; and also after that, when the sons of God came in unto the daughters of men, and they bare children to them, the same became mighty (Gibbor) men which were of old, men of renown (shem  Shame). CEB  In those days, giants lived on the earth and also afterward, when divine beings and human daughters had sexual relations and gave birth to children. These were the ancient heroes, famous men.</vt:lpstr>
      <vt:lpstr>PowerPoint Presentation</vt:lpstr>
      <vt:lpstr>PowerPoint Presentation</vt:lpstr>
      <vt:lpstr>PowerPoint Presentation</vt:lpstr>
      <vt:lpstr>PowerPoint Presentation</vt:lpstr>
      <vt:lpstr>                        (  afterwards )</vt:lpstr>
      <vt:lpstr>PowerPoint Presentation</vt:lpstr>
      <vt:lpstr>PowerPoint Presentation</vt:lpstr>
      <vt:lpstr>PowerPoint Presentation</vt:lpstr>
      <vt:lpstr>PowerPoint Presentation</vt:lpstr>
      <vt:lpstr>PowerPoint Presentation</vt:lpstr>
      <vt:lpstr>PowerPoint Presentation</vt:lpstr>
      <vt:lpstr>                         Other Mutations</vt:lpstr>
      <vt:lpstr>7 HANOCH – ENOCH 7  [1] And they took wives unto themselves, and everyone respectively chose one woman for himself, and they began to go unto them. And they taught them magical medicine, incantations, the cutting of roots, and taught them about plants.[2] And the women became pregnant and gave birth to great giants whose heights were three hundred cubits.   </vt:lpstr>
      <vt:lpstr>Enoch 7:3 These giants consumed the produce of all the people until the people detested feeding them.[4] So the giants turned against the people in order to eat them. [5] AND THEY BEGAN TO SIN AGAINST BIRDS, WILD BEASTS, REPTILES, AND FISH. And their flesh was devoured the one by the other, and they drank blood. </vt:lpstr>
      <vt:lpstr>Physical Evidence Today- Archeology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Trilithon at Baalbek </vt:lpstr>
      <vt:lpstr>PowerPoint Presentation</vt:lpstr>
      <vt:lpstr> The Nazca Lines  The real story behind the Nazca lines in Peru isn't the big shapes of monkeys and hummingbirds that get the tourists excited. True, their purpose can't be explained readily, but we know how those were made: you figure out a shape and dig until you get to the different colored rock. What's really interesting are the straight lines criss-crossing the plains. These stretch for up to 15 miles in some cases, but remain perfectly straight the entire way across. Also, you can only know the shapes from the air   </vt:lpstr>
      <vt:lpstr>PowerPoint Presentation</vt:lpstr>
      <vt:lpstr>PowerPoint Presentation</vt:lpstr>
      <vt:lpstr>PowerPoint Presentation</vt:lpstr>
      <vt:lpstr>The Pyramids of Giza </vt:lpstr>
      <vt:lpstr>PowerPoint Presentation</vt:lpstr>
      <vt:lpstr>The Great Pyramid is composed of over 2 ½ million blocks of limestone which weigh from 2 to 70 tons each.  Its base covers over 13 acres and its volume is around 90,000,000 cubic feet.  </vt:lpstr>
      <vt:lpstr>PowerPoint Presentation</vt:lpstr>
      <vt:lpstr> Puma Punka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about Aliens?  UFO’s </vt:lpstr>
      <vt:lpstr>PowerPoint Presentation</vt:lpstr>
      <vt:lpstr>PowerPoint Presentation</vt:lpstr>
      <vt:lpstr>PowerPoint Presentation</vt:lpstr>
      <vt:lpstr>PowerPoint Presentation</vt:lpstr>
      <vt:lpstr>PowerPoint Presentation</vt:lpstr>
      <vt:lpstr> Consider this as an explanation for the following.     </vt:lpstr>
      <vt:lpstr>PowerPoint Presentation</vt:lpstr>
      <vt:lpstr>PowerPoint Presentation</vt:lpstr>
      <vt:lpstr> </vt:lpstr>
      <vt:lpstr>PowerPoint Presentation</vt:lpstr>
      <vt:lpstr>PowerPoint Presentation</vt:lpstr>
      <vt:lpstr>PowerPoint Presentation</vt:lpstr>
      <vt:lpstr>            What is science up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http://gf2045.com/       Global Future 2045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SPIRITUAL PREPARATION</vt:lpstr>
      <vt:lpstr>PowerPoint Presentation</vt:lpstr>
      <vt:lpstr>     Hidden Symbolism in Freemasonry</vt:lpstr>
      <vt:lpstr>http://theopenscroll.blogspot.com/2009/11/masonic-secret-is-sons-of-god-with.html</vt:lpstr>
      <vt:lpstr>                           Resources</vt:lpstr>
      <vt:lpstr>PowerPoint Presentation</vt:lpstr>
      <vt:lpstr>PowerPoint Presentation</vt:lpstr>
      <vt:lpstr>PowerPoint Presentation</vt:lpstr>
      <vt:lpstr>PowerPoint Presentation</vt:lpstr>
      <vt:lpstr>PowerPoint Presentation</vt:lpstr>
      <vt:lpstr>PowerPoint Presentation</vt:lpstr>
      <vt:lpstr>                              The Point</vt:lpstr>
      <vt:lpstr>PowerPoint Presentation</vt:lpstr>
      <vt:lpstr>PowerPoint Presentation</vt:lpstr>
      <vt:lpstr>PowerPoint Presentation</vt:lpstr>
      <vt:lpstr>PowerPoint Presentation</vt:lpstr>
      <vt:lpstr>THE ENEMY THOUGHT HE HAD IT DONE AT THE CROSS</vt:lpstr>
      <vt:lpstr>PowerPoint Presentation</vt:lpstr>
      <vt:lpstr>PowerPoint Presentation</vt:lpstr>
      <vt:lpstr>PowerPoint Presentation</vt:lpstr>
      <vt:lpstr>PowerPoint Presentation</vt:lpstr>
      <vt:lpstr>PowerPoint Presentation</vt:lpstr>
      <vt:lpstr>PowerPoint Presentation</vt:lpstr>
      <vt:lpstr>               WHAT ARE WE TO 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Aliens, Scientist and DNA. Altering the Image of God in Man</dc:title>
  <dc:creator>king richey</dc:creator>
  <cp:lastModifiedBy> RANDY</cp:lastModifiedBy>
  <cp:revision>109</cp:revision>
  <dcterms:created xsi:type="dcterms:W3CDTF">2014-02-26T21:33:01Z</dcterms:created>
  <dcterms:modified xsi:type="dcterms:W3CDTF">2014-09-04T05:34:04Z</dcterms:modified>
</cp:coreProperties>
</file>