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1"/>
  </p:notesMasterIdLst>
  <p:handoutMasterIdLst>
    <p:handoutMasterId r:id="rId10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11" r:id="rId55"/>
    <p:sldId id="309" r:id="rId56"/>
    <p:sldId id="310" r:id="rId57"/>
    <p:sldId id="312" r:id="rId58"/>
    <p:sldId id="313" r:id="rId59"/>
    <p:sldId id="314" r:id="rId60"/>
    <p:sldId id="315" r:id="rId61"/>
    <p:sldId id="316" r:id="rId62"/>
    <p:sldId id="317" r:id="rId63"/>
    <p:sldId id="318" r:id="rId64"/>
    <p:sldId id="319" r:id="rId65"/>
    <p:sldId id="322" r:id="rId66"/>
    <p:sldId id="320" r:id="rId67"/>
    <p:sldId id="321"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2" r:id="rId97"/>
    <p:sldId id="351" r:id="rId98"/>
    <p:sldId id="353" r:id="rId99"/>
    <p:sldId id="354" r:id="rId10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C09B2D27-0CCB-4D6C-9DB5-A48F7FFCF5F1}" type="datetimeFigureOut">
              <a:rPr lang="en-US" smtClean="0"/>
              <a:t>11/25/2015</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AE59EC06-9B9A-4D16-B04D-AE0F354666DF}" type="slidenum">
              <a:rPr lang="en-US" smtClean="0"/>
              <a:t>‹#›</a:t>
            </a:fld>
            <a:endParaRPr lang="en-US"/>
          </a:p>
        </p:txBody>
      </p:sp>
    </p:spTree>
    <p:extLst>
      <p:ext uri="{BB962C8B-B14F-4D97-AF65-F5344CB8AC3E}">
        <p14:creationId xmlns:p14="http://schemas.microsoft.com/office/powerpoint/2010/main" val="1057653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3F2BCEC6-BB06-42E2-8DEF-1677FC7B4033}" type="datetimeFigureOut">
              <a:rPr lang="en-US" smtClean="0"/>
              <a:t>11/25/2015</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1440" tIns="45720" rIns="91440" bIns="45720" rtlCol="0" anchor="b"/>
          <a:lstStyle>
            <a:lvl1pPr algn="r">
              <a:defRPr sz="1200"/>
            </a:lvl1pPr>
          </a:lstStyle>
          <a:p>
            <a:fld id="{07A3C2B8-72D3-47B5-9EDA-0E8F0159F2F8}" type="slidenum">
              <a:rPr lang="en-US" smtClean="0"/>
              <a:t>‹#›</a:t>
            </a:fld>
            <a:endParaRPr lang="en-US"/>
          </a:p>
        </p:txBody>
      </p:sp>
    </p:spTree>
    <p:extLst>
      <p:ext uri="{BB962C8B-B14F-4D97-AF65-F5344CB8AC3E}">
        <p14:creationId xmlns:p14="http://schemas.microsoft.com/office/powerpoint/2010/main" val="3896943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A3C2B8-72D3-47B5-9EDA-0E8F0159F2F8}" type="slidenum">
              <a:rPr lang="en-US" smtClean="0"/>
              <a:t>1</a:t>
            </a:fld>
            <a:endParaRPr lang="en-US"/>
          </a:p>
        </p:txBody>
      </p:sp>
    </p:spTree>
    <p:extLst>
      <p:ext uri="{BB962C8B-B14F-4D97-AF65-F5344CB8AC3E}">
        <p14:creationId xmlns:p14="http://schemas.microsoft.com/office/powerpoint/2010/main" val="636469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64E0561-44B1-4273-8FC0-1F5441A172C2}" type="datetime1">
              <a:rPr lang="en-US" smtClean="0"/>
              <a:t>11/25/2015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AC14C65-50AF-4E48-9121-168F1FCAB0CE}"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8DADDC-42CD-4285-B609-A2253D24BE45}" type="datetime1">
              <a:rPr lang="en-US" smtClean="0"/>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14C65-50AF-4E48-9121-168F1FCAB0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DF5CA1-C507-4C71-B13A-8B6D11BE615A}" type="datetime1">
              <a:rPr lang="en-US" smtClean="0"/>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14C65-50AF-4E48-9121-168F1FCAB0C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DD62BF-A948-4C9D-9498-C28ED1BFC530}" type="datetime1">
              <a:rPr lang="en-US" smtClean="0"/>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14C65-50AF-4E48-9121-168F1FCAB0C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A7F0747-DBD6-4E48-9048-64FC548AF90B}" type="datetime1">
              <a:rPr lang="en-US" smtClean="0"/>
              <a:t>11/25/2015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14C65-50AF-4E48-9121-168F1FCAB0CE}"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7432E1-7E6D-4247-9756-899C89B07A57}" type="datetime1">
              <a:rPr lang="en-US" smtClean="0"/>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14C65-50AF-4E48-9121-168F1FCAB0C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AF793E-5F0C-4D32-A580-71449CD0E18C}" type="datetime1">
              <a:rPr lang="en-US" smtClean="0"/>
              <a:t>11/25/2015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C14C65-50AF-4E48-9121-168F1FCAB0C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09FB63-587F-4028-8F05-9C17685E1A10}" type="datetime1">
              <a:rPr lang="en-US" smtClean="0"/>
              <a:t>11/25/2015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C14C65-50AF-4E48-9121-168F1FCAB0C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DB19933-1102-4A22-8B3D-350B6EDD3BF8}" type="datetime1">
              <a:rPr lang="en-US" smtClean="0"/>
              <a:t>11/25/2015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C14C65-50AF-4E48-9121-168F1FCAB0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1995AA-1A55-4365-913A-6DB14BE1D545}" type="datetime1">
              <a:rPr lang="en-US" smtClean="0"/>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14C65-50AF-4E48-9121-168F1FCAB0CE}"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26E39AF1-B437-4DC5-A161-F74BF93D27BA}" type="datetime1">
              <a:rPr lang="en-US" smtClean="0"/>
              <a:t>11/25/2015</a:t>
            </a:fld>
            <a:endParaRPr lang="en-US"/>
          </a:p>
        </p:txBody>
      </p:sp>
      <p:sp>
        <p:nvSpPr>
          <p:cNvPr id="7" name="Slide Number Placeholder 6"/>
          <p:cNvSpPr>
            <a:spLocks noGrp="1"/>
          </p:cNvSpPr>
          <p:nvPr>
            <p:ph type="sldNum" sz="quarter" idx="12"/>
          </p:nvPr>
        </p:nvSpPr>
        <p:spPr/>
        <p:txBody>
          <a:bodyPr/>
          <a:lstStyle/>
          <a:p>
            <a:fld id="{1AC14C65-50AF-4E48-9121-168F1FCAB0CE}"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4662A78-A2EC-4741-94AF-35BED038500B}" type="datetime1">
              <a:rPr lang="en-US" smtClean="0"/>
              <a:t>11/25/2015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AC14C65-50AF-4E48-9121-168F1FCAB0CE}"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685800"/>
            <a:ext cx="7543800" cy="923330"/>
          </a:xfrm>
          <a:prstGeom prst="rect">
            <a:avLst/>
          </a:prstGeom>
          <a:noFill/>
        </p:spPr>
        <p:txBody>
          <a:bodyPr wrap="square" rtlCol="0">
            <a:spAutoFit/>
          </a:bodyPr>
          <a:lstStyle/>
          <a:p>
            <a:r>
              <a:rPr lang="en-US" dirty="0" smtClean="0"/>
              <a:t>                  </a:t>
            </a:r>
            <a:r>
              <a:rPr lang="en-US" sz="5400" b="1" dirty="0" smtClean="0"/>
              <a:t>ROCK AND ROLL</a:t>
            </a:r>
            <a:endParaRPr lang="en-US" sz="5400" b="1" dirty="0"/>
          </a:p>
        </p:txBody>
      </p:sp>
      <p:sp>
        <p:nvSpPr>
          <p:cNvPr id="6" name="TextBox 5"/>
          <p:cNvSpPr txBox="1"/>
          <p:nvPr/>
        </p:nvSpPr>
        <p:spPr>
          <a:xfrm>
            <a:off x="1219200" y="2585875"/>
            <a:ext cx="5638800" cy="923330"/>
          </a:xfrm>
          <a:prstGeom prst="rect">
            <a:avLst/>
          </a:prstGeom>
          <a:noFill/>
        </p:spPr>
        <p:txBody>
          <a:bodyPr wrap="square" rtlCol="0">
            <a:spAutoFit/>
          </a:bodyPr>
          <a:lstStyle/>
          <a:p>
            <a:r>
              <a:rPr lang="en-US" dirty="0" smtClean="0"/>
              <a:t>                                    </a:t>
            </a:r>
            <a:r>
              <a:rPr lang="en-US" sz="5400" b="1" dirty="0" smtClean="0"/>
              <a:t>AND</a:t>
            </a:r>
            <a:endParaRPr lang="en-US" sz="5400" b="1" dirty="0"/>
          </a:p>
        </p:txBody>
      </p:sp>
      <p:sp>
        <p:nvSpPr>
          <p:cNvPr id="7" name="TextBox 6"/>
          <p:cNvSpPr txBox="1"/>
          <p:nvPr/>
        </p:nvSpPr>
        <p:spPr>
          <a:xfrm>
            <a:off x="1239982" y="4343400"/>
            <a:ext cx="6705600" cy="923330"/>
          </a:xfrm>
          <a:prstGeom prst="rect">
            <a:avLst/>
          </a:prstGeom>
          <a:noFill/>
        </p:spPr>
        <p:txBody>
          <a:bodyPr wrap="square" rtlCol="0">
            <a:spAutoFit/>
          </a:bodyPr>
          <a:lstStyle/>
          <a:p>
            <a:r>
              <a:rPr lang="en-US" sz="5400" b="1" dirty="0" smtClean="0"/>
              <a:t>THE MYSTERY CULTS</a:t>
            </a:r>
            <a:endParaRPr lang="en-US" sz="5400" b="1" dirty="0"/>
          </a:p>
        </p:txBody>
      </p:sp>
    </p:spTree>
    <p:extLst>
      <p:ext uri="{BB962C8B-B14F-4D97-AF65-F5344CB8AC3E}">
        <p14:creationId xmlns:p14="http://schemas.microsoft.com/office/powerpoint/2010/main" val="3695574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915400" cy="6186309"/>
          </a:xfrm>
          <a:prstGeom prst="rect">
            <a:avLst/>
          </a:prstGeom>
        </p:spPr>
        <p:txBody>
          <a:bodyPr wrap="square">
            <a:spAutoFit/>
          </a:bodyPr>
          <a:lstStyle/>
          <a:p>
            <a:r>
              <a:rPr lang="en-US" sz="4400" b="1" dirty="0" smtClean="0"/>
              <a:t>People who disclosed secrets from the mysteries could be subjected to severe punishments or public castigation, as the defining feature of a mystery cult was its exclusivity, so revelations about the doings of a mystery cult would been quite undesirable.</a:t>
            </a:r>
            <a:endParaRPr lang="en-US" sz="4400" b="1" dirty="0"/>
          </a:p>
        </p:txBody>
      </p:sp>
    </p:spTree>
    <p:extLst>
      <p:ext uri="{BB962C8B-B14F-4D97-AF65-F5344CB8AC3E}">
        <p14:creationId xmlns:p14="http://schemas.microsoft.com/office/powerpoint/2010/main" val="1853737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8839200" cy="6863417"/>
          </a:xfrm>
          <a:prstGeom prst="rect">
            <a:avLst/>
          </a:prstGeom>
        </p:spPr>
        <p:txBody>
          <a:bodyPr wrap="square">
            <a:spAutoFit/>
          </a:bodyPr>
          <a:lstStyle/>
          <a:p>
            <a:r>
              <a:rPr lang="en-US" sz="4000" b="1" dirty="0" smtClean="0"/>
              <a:t>The combined allure of secrecy and socially unacceptable activities must have been a strong draw for many mystery cult members.</a:t>
            </a:r>
          </a:p>
          <a:p>
            <a:r>
              <a:rPr lang="en-US" sz="4000" b="1" dirty="0" smtClean="0"/>
              <a:t>Mystery cult festivals were meant to be life transforming events in which the initiates fully expected to meet their gods in the flesh and by historical accounts were not disappointed.</a:t>
            </a:r>
            <a:endParaRPr lang="en-US" sz="4000" b="1" dirty="0"/>
          </a:p>
        </p:txBody>
      </p:sp>
    </p:spTree>
    <p:extLst>
      <p:ext uri="{BB962C8B-B14F-4D97-AF65-F5344CB8AC3E}">
        <p14:creationId xmlns:p14="http://schemas.microsoft.com/office/powerpoint/2010/main" val="247713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15400" cy="6247864"/>
          </a:xfrm>
          <a:prstGeom prst="rect">
            <a:avLst/>
          </a:prstGeom>
        </p:spPr>
        <p:txBody>
          <a:bodyPr wrap="square">
            <a:spAutoFit/>
          </a:bodyPr>
          <a:lstStyle/>
          <a:p>
            <a:r>
              <a:rPr lang="en-US" sz="4000" b="1" dirty="0" smtClean="0"/>
              <a:t>The Greek philosopher Proclus wrote that the gods did not always take human shape but would manifest in many forms.</a:t>
            </a:r>
          </a:p>
          <a:p>
            <a:endParaRPr lang="en-US" sz="4000" b="1" dirty="0" smtClean="0"/>
          </a:p>
          <a:p>
            <a:r>
              <a:rPr lang="en-US" sz="4000" b="1" dirty="0" smtClean="0"/>
              <a:t>Ecc_1:9  That which has been is that which shall be; and that which has been done is that which shall be done; and there is nothing new under the sun.</a:t>
            </a:r>
            <a:endParaRPr lang="en-US" sz="4000" b="1" dirty="0"/>
          </a:p>
        </p:txBody>
      </p:sp>
    </p:spTree>
    <p:extLst>
      <p:ext uri="{BB962C8B-B14F-4D97-AF65-F5344CB8AC3E}">
        <p14:creationId xmlns:p14="http://schemas.microsoft.com/office/powerpoint/2010/main" val="1152698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618" y="685800"/>
            <a:ext cx="8763000" cy="5016758"/>
          </a:xfrm>
          <a:prstGeom prst="rect">
            <a:avLst/>
          </a:prstGeom>
        </p:spPr>
        <p:txBody>
          <a:bodyPr wrap="square">
            <a:spAutoFit/>
          </a:bodyPr>
          <a:lstStyle/>
          <a:p>
            <a:r>
              <a:rPr lang="en-US" sz="4000" b="1" dirty="0" smtClean="0"/>
              <a:t>Even though most rock and rollers don’t have a clue about worshiping false gods the actions involved with the concerts and lifestyles tell the tale.</a:t>
            </a:r>
          </a:p>
          <a:p>
            <a:r>
              <a:rPr lang="en-US" sz="4000" b="1" dirty="0" smtClean="0"/>
              <a:t>The enemy has a counterfeit for all that Yahweh the living God does. Look at the following scriptures:</a:t>
            </a:r>
            <a:endParaRPr lang="en-US" sz="4000" b="1" dirty="0"/>
          </a:p>
        </p:txBody>
      </p:sp>
    </p:spTree>
    <p:extLst>
      <p:ext uri="{BB962C8B-B14F-4D97-AF65-F5344CB8AC3E}">
        <p14:creationId xmlns:p14="http://schemas.microsoft.com/office/powerpoint/2010/main" val="230977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86800" cy="6124754"/>
          </a:xfrm>
          <a:prstGeom prst="rect">
            <a:avLst/>
          </a:prstGeom>
        </p:spPr>
        <p:txBody>
          <a:bodyPr wrap="square">
            <a:spAutoFit/>
          </a:bodyPr>
          <a:lstStyle/>
          <a:p>
            <a:r>
              <a:rPr lang="en-US" sz="4400" dirty="0" smtClean="0"/>
              <a:t> </a:t>
            </a:r>
            <a:r>
              <a:rPr lang="en-US" sz="4400" b="1" dirty="0" smtClean="0"/>
              <a:t>Psa_30:4  Sing praises to Jehovah, O you saints of His, and give thanks at the memory of His holiness.</a:t>
            </a:r>
          </a:p>
          <a:p>
            <a:r>
              <a:rPr lang="en-US" sz="4400" b="1" dirty="0" smtClean="0"/>
              <a:t>                                                                Psa_33:3  Sing to Him a new song; play skillfully with shouts of joy.</a:t>
            </a:r>
          </a:p>
          <a:p>
            <a:r>
              <a:rPr lang="en-US" sz="4000" b="1" dirty="0" smtClean="0"/>
              <a:t> </a:t>
            </a:r>
            <a:endParaRPr lang="en-US" sz="4000" b="1" dirty="0"/>
          </a:p>
        </p:txBody>
      </p:sp>
    </p:spTree>
    <p:extLst>
      <p:ext uri="{BB962C8B-B14F-4D97-AF65-F5344CB8AC3E}">
        <p14:creationId xmlns:p14="http://schemas.microsoft.com/office/powerpoint/2010/main" val="632051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6186309"/>
          </a:xfrm>
          <a:prstGeom prst="rect">
            <a:avLst/>
          </a:prstGeom>
        </p:spPr>
        <p:txBody>
          <a:bodyPr wrap="square">
            <a:spAutoFit/>
          </a:bodyPr>
          <a:lstStyle/>
          <a:p>
            <a:r>
              <a:rPr lang="en-US" sz="4400" b="1" dirty="0" smtClean="0"/>
              <a:t>Psa_149:3  Let them praise His name in the dance; let them sing praises to Him with the </a:t>
            </a:r>
            <a:r>
              <a:rPr lang="en-US" sz="4400" b="1" dirty="0" err="1" smtClean="0"/>
              <a:t>timbrel</a:t>
            </a:r>
            <a:r>
              <a:rPr lang="en-US" sz="4400" b="1" dirty="0" smtClean="0"/>
              <a:t> and harp. </a:t>
            </a:r>
          </a:p>
          <a:p>
            <a:endParaRPr lang="en-US" sz="4400" b="1" dirty="0"/>
          </a:p>
          <a:p>
            <a:r>
              <a:rPr lang="en-US" sz="4400" b="1" dirty="0" smtClean="0"/>
              <a:t>Psa_150:4  Praise Him with the </a:t>
            </a:r>
            <a:r>
              <a:rPr lang="en-US" sz="4400" b="1" dirty="0" err="1" smtClean="0"/>
              <a:t>timbrel</a:t>
            </a:r>
            <a:r>
              <a:rPr lang="en-US" sz="4400" b="1" dirty="0" smtClean="0"/>
              <a:t> and dance; praise Him with stringed instruments and pipes.</a:t>
            </a:r>
            <a:endParaRPr lang="en-US" sz="4400" b="1" dirty="0"/>
          </a:p>
        </p:txBody>
      </p:sp>
    </p:spTree>
    <p:extLst>
      <p:ext uri="{BB962C8B-B14F-4D97-AF65-F5344CB8AC3E}">
        <p14:creationId xmlns:p14="http://schemas.microsoft.com/office/powerpoint/2010/main" val="40295494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764" y="381000"/>
            <a:ext cx="8839200" cy="5755422"/>
          </a:xfrm>
          <a:prstGeom prst="rect">
            <a:avLst/>
          </a:prstGeom>
        </p:spPr>
        <p:txBody>
          <a:bodyPr wrap="square">
            <a:spAutoFit/>
          </a:bodyPr>
          <a:lstStyle/>
          <a:p>
            <a:r>
              <a:rPr lang="en-US" sz="4800" b="1" dirty="0" smtClean="0"/>
              <a:t>Now  at these quotes from others:</a:t>
            </a:r>
          </a:p>
          <a:p>
            <a:r>
              <a:rPr lang="en-US" sz="4800" b="1" dirty="0" smtClean="0"/>
              <a:t>Dancing and music are more pleasing to the gods than rites and prayers</a:t>
            </a:r>
          </a:p>
          <a:p>
            <a:endParaRPr lang="en-US" sz="4000" b="1" dirty="0"/>
          </a:p>
          <a:p>
            <a:r>
              <a:rPr lang="en-US" sz="4400" b="1" dirty="0" smtClean="0"/>
              <a:t>The </a:t>
            </a:r>
            <a:r>
              <a:rPr lang="en-US" sz="4400" b="1" dirty="0" err="1" smtClean="0"/>
              <a:t>Natya</a:t>
            </a:r>
            <a:r>
              <a:rPr lang="en-US" sz="4400" b="1" dirty="0" smtClean="0"/>
              <a:t> Shastra – Hindu instructional book</a:t>
            </a:r>
            <a:endParaRPr lang="en-US" sz="4400" b="1" dirty="0"/>
          </a:p>
        </p:txBody>
      </p:sp>
    </p:spTree>
    <p:extLst>
      <p:ext uri="{BB962C8B-B14F-4D97-AF65-F5344CB8AC3E}">
        <p14:creationId xmlns:p14="http://schemas.microsoft.com/office/powerpoint/2010/main" val="783026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6247864"/>
          </a:xfrm>
          <a:prstGeom prst="rect">
            <a:avLst/>
          </a:prstGeom>
        </p:spPr>
        <p:txBody>
          <a:bodyPr wrap="square">
            <a:spAutoFit/>
          </a:bodyPr>
          <a:lstStyle/>
          <a:p>
            <a:r>
              <a:rPr lang="en-US" sz="4000" b="1" dirty="0" smtClean="0"/>
              <a:t>“I like to think of the history of rock and roll like a Greek drama. That started out on the threshing floors during the crucial seasons and was originally a band of acolytes dancing and singing . Then one day a possessed person jumped out of the crowd and started imitating a god.”</a:t>
            </a:r>
          </a:p>
          <a:p>
            <a:r>
              <a:rPr lang="en-US" sz="4000" b="1" dirty="0" smtClean="0"/>
              <a:t>Jim Morrison of the Doors</a:t>
            </a:r>
            <a:endParaRPr lang="en-US" sz="4000" b="1" dirty="0"/>
          </a:p>
        </p:txBody>
      </p:sp>
    </p:spTree>
    <p:extLst>
      <p:ext uri="{BB962C8B-B14F-4D97-AF65-F5344CB8AC3E}">
        <p14:creationId xmlns:p14="http://schemas.microsoft.com/office/powerpoint/2010/main" val="2283606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6001643"/>
          </a:xfrm>
          <a:prstGeom prst="rect">
            <a:avLst/>
          </a:prstGeom>
        </p:spPr>
        <p:txBody>
          <a:bodyPr wrap="square">
            <a:spAutoFit/>
          </a:bodyPr>
          <a:lstStyle/>
          <a:p>
            <a:r>
              <a:rPr lang="en-US" sz="4800" b="1" dirty="0" smtClean="0"/>
              <a:t>Mystery Cults tended to be fertility cults which also involve a death of a god followed by a resurrection coinciding with the natural seasons. Death as winter sets in followed by life in the spring.</a:t>
            </a:r>
            <a:endParaRPr lang="en-US" sz="4800" b="1" dirty="0"/>
          </a:p>
        </p:txBody>
      </p:sp>
    </p:spTree>
    <p:extLst>
      <p:ext uri="{BB962C8B-B14F-4D97-AF65-F5344CB8AC3E}">
        <p14:creationId xmlns:p14="http://schemas.microsoft.com/office/powerpoint/2010/main" val="2995463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327" y="13855"/>
            <a:ext cx="8763000" cy="6863417"/>
          </a:xfrm>
          <a:prstGeom prst="rect">
            <a:avLst/>
          </a:prstGeom>
        </p:spPr>
        <p:txBody>
          <a:bodyPr wrap="square">
            <a:spAutoFit/>
          </a:bodyPr>
          <a:lstStyle/>
          <a:p>
            <a:r>
              <a:rPr lang="en-US" sz="4400" b="1" dirty="0" smtClean="0"/>
              <a:t>One set of mystery cult gods were Egyptian and involved Isis and Osiris or </a:t>
            </a:r>
            <a:r>
              <a:rPr lang="en-US" sz="4400" b="1" dirty="0" err="1" smtClean="0"/>
              <a:t>Esi</a:t>
            </a:r>
            <a:r>
              <a:rPr lang="en-US" sz="4400" b="1" dirty="0" smtClean="0"/>
              <a:t> and </a:t>
            </a:r>
            <a:r>
              <a:rPr lang="en-US" sz="4400" b="1" dirty="0" err="1" smtClean="0"/>
              <a:t>Aset</a:t>
            </a:r>
            <a:r>
              <a:rPr lang="en-US" sz="4400" b="1" dirty="0" smtClean="0"/>
              <a:t> in ancient Egyptian. Isis means “Throne” and wav known as an Ennead which was one of the nine major Egyptian gods. Others were </a:t>
            </a:r>
            <a:r>
              <a:rPr lang="en-US" sz="4400" b="1" dirty="0" err="1" smtClean="0"/>
              <a:t>Atum,Shu,Tefnut,Geb,Nut</a:t>
            </a:r>
            <a:r>
              <a:rPr lang="en-US" sz="4400" b="1" dirty="0" smtClean="0"/>
              <a:t>, and Nephthys.</a:t>
            </a:r>
            <a:endParaRPr lang="en-US" sz="4400" b="1" dirty="0"/>
          </a:p>
        </p:txBody>
      </p:sp>
    </p:spTree>
    <p:extLst>
      <p:ext uri="{BB962C8B-B14F-4D97-AF65-F5344CB8AC3E}">
        <p14:creationId xmlns:p14="http://schemas.microsoft.com/office/powerpoint/2010/main" val="2425056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r>
              <a:rPr lang="en-US" sz="4000" b="1" dirty="0" smtClean="0"/>
              <a:t> The term “mystery cult” is used to refer to certain religious organizations which flourished in Ancient Greece and Rome. Membership in these organizations was closed, with proceedings only open to chosen initiates, and these groups were extremely secretive by nature. </a:t>
            </a:r>
            <a:endParaRPr lang="en-US" sz="4000" b="1" dirty="0"/>
          </a:p>
        </p:txBody>
      </p:sp>
    </p:spTree>
    <p:extLst>
      <p:ext uri="{BB962C8B-B14F-4D97-AF65-F5344CB8AC3E}">
        <p14:creationId xmlns:p14="http://schemas.microsoft.com/office/powerpoint/2010/main" val="26383448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8763000" cy="6740307"/>
          </a:xfrm>
          <a:prstGeom prst="rect">
            <a:avLst/>
          </a:prstGeom>
        </p:spPr>
        <p:txBody>
          <a:bodyPr wrap="square">
            <a:spAutoFit/>
          </a:bodyPr>
          <a:lstStyle/>
          <a:p>
            <a:r>
              <a:rPr lang="en-US" sz="3600" b="1" dirty="0" err="1" smtClean="0"/>
              <a:t>Atum</a:t>
            </a:r>
            <a:r>
              <a:rPr lang="en-US" sz="3600" b="1" dirty="0" smtClean="0"/>
              <a:t> – A creator god and solar deity, first god of the Ennead</a:t>
            </a:r>
          </a:p>
          <a:p>
            <a:r>
              <a:rPr lang="en-US" sz="3600" b="1" dirty="0" err="1" smtClean="0"/>
              <a:t>Geb</a:t>
            </a:r>
            <a:r>
              <a:rPr lang="en-US" sz="3600" b="1" dirty="0" smtClean="0"/>
              <a:t> – An earth god and member of the Ennead</a:t>
            </a:r>
          </a:p>
          <a:p>
            <a:r>
              <a:rPr lang="en-US" sz="3600" b="1" dirty="0" smtClean="0"/>
              <a:t>Isis – Wife of Osiris and mother of Horus, linked with funerary rites, motherhood, protection, and magic. She became a major deity in Greek and Roman religion</a:t>
            </a:r>
          </a:p>
          <a:p>
            <a:r>
              <a:rPr lang="en-US" sz="3600" b="1" dirty="0" smtClean="0"/>
              <a:t>Nephthys – A member of the Ennead, the consort of Set, who mourned Osiris alongside Isis-</a:t>
            </a:r>
            <a:r>
              <a:rPr lang="en-US" sz="3600" b="1" dirty="0" err="1" smtClean="0"/>
              <a:t>night,rain</a:t>
            </a:r>
            <a:r>
              <a:rPr lang="en-US" sz="3600" b="1" dirty="0" smtClean="0"/>
              <a:t> and death</a:t>
            </a:r>
            <a:endParaRPr lang="en-US" sz="3600" b="1" dirty="0"/>
          </a:p>
        </p:txBody>
      </p:sp>
    </p:spTree>
    <p:extLst>
      <p:ext uri="{BB962C8B-B14F-4D97-AF65-F5344CB8AC3E}">
        <p14:creationId xmlns:p14="http://schemas.microsoft.com/office/powerpoint/2010/main" val="36311364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67800" cy="6863417"/>
          </a:xfrm>
          <a:prstGeom prst="rect">
            <a:avLst/>
          </a:prstGeom>
        </p:spPr>
        <p:txBody>
          <a:bodyPr wrap="square">
            <a:spAutoFit/>
          </a:bodyPr>
          <a:lstStyle/>
          <a:p>
            <a:r>
              <a:rPr lang="en-US" sz="4000" b="1" dirty="0" smtClean="0"/>
              <a:t>Nut – A sky goddess, a member of the Ennead</a:t>
            </a:r>
          </a:p>
          <a:p>
            <a:r>
              <a:rPr lang="en-US" sz="4000" b="1" dirty="0" smtClean="0"/>
              <a:t>Osiris - god of death and resurrection who rules the underworld and enlivens vegetation, the sun god, and deceased souls</a:t>
            </a:r>
          </a:p>
          <a:p>
            <a:r>
              <a:rPr lang="en-US" sz="4000" b="1" dirty="0" smtClean="0"/>
              <a:t>Shu – embodiment of wind or air, a member of the Ennead</a:t>
            </a:r>
          </a:p>
          <a:p>
            <a:r>
              <a:rPr lang="en-US" sz="4000" b="1" dirty="0" smtClean="0"/>
              <a:t>Tefnut – Goddess of moisture and a member of the Ennead</a:t>
            </a:r>
            <a:endParaRPr lang="en-US" sz="4000" b="1" dirty="0"/>
          </a:p>
        </p:txBody>
      </p:sp>
    </p:spTree>
    <p:extLst>
      <p:ext uri="{BB962C8B-B14F-4D97-AF65-F5344CB8AC3E}">
        <p14:creationId xmlns:p14="http://schemas.microsoft.com/office/powerpoint/2010/main" val="17864349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991600" cy="6186309"/>
          </a:xfrm>
          <a:prstGeom prst="rect">
            <a:avLst/>
          </a:prstGeom>
        </p:spPr>
        <p:txBody>
          <a:bodyPr wrap="square">
            <a:spAutoFit/>
          </a:bodyPr>
          <a:lstStyle/>
          <a:p>
            <a:r>
              <a:rPr lang="en-US" sz="4400" b="1" dirty="0" smtClean="0"/>
              <a:t>Other major gods were:</a:t>
            </a:r>
          </a:p>
          <a:p>
            <a:r>
              <a:rPr lang="en-US" sz="4400" b="1" dirty="0" smtClean="0"/>
              <a:t>Anubis – god of embalming and protector of the dead</a:t>
            </a:r>
          </a:p>
          <a:p>
            <a:r>
              <a:rPr lang="en-US" sz="4400" b="1" dirty="0" smtClean="0"/>
              <a:t>Horus-A major god, usually shown as a falcon or as a human child, linked with the sky, the sun, kingship, protection, and healing. Often said to be the son of Osiris and Isis</a:t>
            </a:r>
            <a:endParaRPr lang="en-US" sz="4400" b="1" dirty="0"/>
          </a:p>
        </p:txBody>
      </p:sp>
    </p:spTree>
    <p:extLst>
      <p:ext uri="{BB962C8B-B14F-4D97-AF65-F5344CB8AC3E}">
        <p14:creationId xmlns:p14="http://schemas.microsoft.com/office/powerpoint/2010/main" val="22085039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1"/>
            <a:ext cx="8839200" cy="6863417"/>
          </a:xfrm>
          <a:prstGeom prst="rect">
            <a:avLst/>
          </a:prstGeom>
        </p:spPr>
        <p:txBody>
          <a:bodyPr wrap="square">
            <a:spAutoFit/>
          </a:bodyPr>
          <a:lstStyle/>
          <a:p>
            <a:r>
              <a:rPr lang="en-US" sz="4000" b="1" dirty="0" smtClean="0"/>
              <a:t>Ra – the foremost Egyptian sun god, involved in creation and the afterlife. Mythological ruler of the gods, father of every Egyptian king.</a:t>
            </a:r>
          </a:p>
          <a:p>
            <a:r>
              <a:rPr lang="en-US" sz="4000" b="1" dirty="0" smtClean="0"/>
              <a:t>Set – An ambivalent god, characterized by violence, chaos, and strength, connected with the desert, heat, and disease, storms, sterility, </a:t>
            </a:r>
            <a:r>
              <a:rPr lang="en-US" sz="4000" b="1" dirty="0" err="1" smtClean="0"/>
              <a:t>impotentency</a:t>
            </a:r>
            <a:r>
              <a:rPr lang="en-US" sz="4000" b="1" dirty="0" smtClean="0"/>
              <a:t>, and  homosexuality.</a:t>
            </a:r>
            <a:endParaRPr lang="en-US" sz="4000" b="1" dirty="0"/>
          </a:p>
        </p:txBody>
      </p:sp>
    </p:spTree>
    <p:extLst>
      <p:ext uri="{BB962C8B-B14F-4D97-AF65-F5344CB8AC3E}">
        <p14:creationId xmlns:p14="http://schemas.microsoft.com/office/powerpoint/2010/main" val="24299213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676400"/>
            <a:ext cx="8763000" cy="3477875"/>
          </a:xfrm>
          <a:prstGeom prst="rect">
            <a:avLst/>
          </a:prstGeom>
        </p:spPr>
        <p:txBody>
          <a:bodyPr wrap="square">
            <a:spAutoFit/>
          </a:bodyPr>
          <a:lstStyle/>
          <a:p>
            <a:r>
              <a:rPr lang="en-US" sz="4400" b="1" dirty="0" smtClean="0"/>
              <a:t>There are over 100 Egyptian gods which have come forth from the major gods. This being said the following festivals come forth from Isis</a:t>
            </a:r>
            <a:endParaRPr lang="en-US" sz="4400" b="1" dirty="0"/>
          </a:p>
        </p:txBody>
      </p:sp>
    </p:spTree>
    <p:extLst>
      <p:ext uri="{BB962C8B-B14F-4D97-AF65-F5344CB8AC3E}">
        <p14:creationId xmlns:p14="http://schemas.microsoft.com/office/powerpoint/2010/main" val="480585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6186309"/>
          </a:xfrm>
          <a:prstGeom prst="rect">
            <a:avLst/>
          </a:prstGeom>
        </p:spPr>
        <p:txBody>
          <a:bodyPr wrap="square">
            <a:spAutoFit/>
          </a:bodyPr>
          <a:lstStyle/>
          <a:p>
            <a:r>
              <a:rPr lang="en-US" sz="4400" b="1" dirty="0" smtClean="0"/>
              <a:t>Egyptian festivals include: </a:t>
            </a:r>
          </a:p>
          <a:p>
            <a:r>
              <a:rPr lang="en-US" sz="4400" b="1" dirty="0" smtClean="0"/>
              <a:t>Festival of Drunkenness which was in honor of Sekhmet A lioness goddess, both destructive and violent and capable of warding off disease. Participants traveled to Luxor and engaged in public drunken sex while loud pounding music drove them on.</a:t>
            </a:r>
            <a:endParaRPr lang="en-US" sz="4400" b="1" dirty="0"/>
          </a:p>
        </p:txBody>
      </p:sp>
    </p:spTree>
    <p:extLst>
      <p:ext uri="{BB962C8B-B14F-4D97-AF65-F5344CB8AC3E}">
        <p14:creationId xmlns:p14="http://schemas.microsoft.com/office/powerpoint/2010/main" val="33706155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1"/>
            <a:ext cx="9144000" cy="6247864"/>
          </a:xfrm>
          <a:prstGeom prst="rect">
            <a:avLst/>
          </a:prstGeom>
        </p:spPr>
        <p:txBody>
          <a:bodyPr wrap="square">
            <a:spAutoFit/>
          </a:bodyPr>
          <a:lstStyle/>
          <a:p>
            <a:r>
              <a:rPr lang="en-US" sz="4000" b="1" dirty="0" smtClean="0"/>
              <a:t>The festival of </a:t>
            </a:r>
            <a:r>
              <a:rPr lang="en-US" sz="4000" b="1" dirty="0" err="1" smtClean="0"/>
              <a:t>Bast</a:t>
            </a:r>
            <a:r>
              <a:rPr lang="en-US" sz="4000" b="1" dirty="0" smtClean="0"/>
              <a:t> in which our modern spring break and Mardi Gras closely resemble. Floating down the Nile river with rattles and flutes singing songs and clapping their hands. As they would pass through towns the women on the boats would mock the local women and expose their nakedness while dancing lewdly. </a:t>
            </a:r>
            <a:endParaRPr lang="en-US" sz="4000" b="1" dirty="0"/>
          </a:p>
        </p:txBody>
      </p:sp>
    </p:spTree>
    <p:extLst>
      <p:ext uri="{BB962C8B-B14F-4D97-AF65-F5344CB8AC3E}">
        <p14:creationId xmlns:p14="http://schemas.microsoft.com/office/powerpoint/2010/main" val="29758292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
            <a:ext cx="8915400" cy="5078313"/>
          </a:xfrm>
          <a:prstGeom prst="rect">
            <a:avLst/>
          </a:prstGeom>
        </p:spPr>
        <p:txBody>
          <a:bodyPr wrap="square">
            <a:spAutoFit/>
          </a:bodyPr>
          <a:lstStyle/>
          <a:p>
            <a:r>
              <a:rPr lang="en-US" sz="5400" b="1" dirty="0" smtClean="0"/>
              <a:t>When they reached their destinations they would make sacrifices and drink more wine than was consumed in the whole rest of the year.</a:t>
            </a:r>
            <a:endParaRPr lang="en-US" sz="5400" b="1" dirty="0"/>
          </a:p>
        </p:txBody>
      </p:sp>
    </p:spTree>
    <p:extLst>
      <p:ext uri="{BB962C8B-B14F-4D97-AF65-F5344CB8AC3E}">
        <p14:creationId xmlns:p14="http://schemas.microsoft.com/office/powerpoint/2010/main" val="4981927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219200"/>
            <a:ext cx="8915400" cy="4154984"/>
          </a:xfrm>
          <a:prstGeom prst="rect">
            <a:avLst/>
          </a:prstGeom>
        </p:spPr>
        <p:txBody>
          <a:bodyPr wrap="square">
            <a:spAutoFit/>
          </a:bodyPr>
          <a:lstStyle/>
          <a:p>
            <a:r>
              <a:rPr lang="en-US" sz="4400" b="1" dirty="0" smtClean="0"/>
              <a:t>Isis cults spread into </a:t>
            </a:r>
            <a:r>
              <a:rPr lang="en-US" sz="4400" b="1" dirty="0" err="1" smtClean="0"/>
              <a:t>Athens,Delphi,Sicily,Spain</a:t>
            </a:r>
            <a:r>
              <a:rPr lang="en-US" sz="4400" b="1" dirty="0" smtClean="0"/>
              <a:t> and as far north as Germany and Gaul. Later with the Romans this goddess cult would move all over the western world.</a:t>
            </a:r>
            <a:endParaRPr lang="en-US" sz="4400" b="1" dirty="0"/>
          </a:p>
        </p:txBody>
      </p:sp>
    </p:spTree>
    <p:extLst>
      <p:ext uri="{BB962C8B-B14F-4D97-AF65-F5344CB8AC3E}">
        <p14:creationId xmlns:p14="http://schemas.microsoft.com/office/powerpoint/2010/main" val="33721494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4" y="0"/>
            <a:ext cx="8901545" cy="6186309"/>
          </a:xfrm>
          <a:prstGeom prst="rect">
            <a:avLst/>
          </a:prstGeom>
        </p:spPr>
        <p:txBody>
          <a:bodyPr wrap="square">
            <a:spAutoFit/>
          </a:bodyPr>
          <a:lstStyle/>
          <a:p>
            <a:r>
              <a:rPr lang="en-US" sz="3600" b="1" dirty="0" smtClean="0"/>
              <a:t>On to Europe</a:t>
            </a:r>
          </a:p>
          <a:p>
            <a:r>
              <a:rPr lang="en-US" sz="3600" b="1" dirty="0" err="1" smtClean="0"/>
              <a:t>Samothracin</a:t>
            </a:r>
            <a:r>
              <a:rPr lang="en-US" sz="3600" b="1" dirty="0" smtClean="0"/>
              <a:t> Mysteries</a:t>
            </a:r>
          </a:p>
          <a:p>
            <a:r>
              <a:rPr lang="en-US" sz="3600" b="1" dirty="0" smtClean="0"/>
              <a:t> HE KABEIROI (or </a:t>
            </a:r>
            <a:r>
              <a:rPr lang="en-US" sz="3600" b="1" dirty="0" err="1" smtClean="0"/>
              <a:t>Cabeiri</a:t>
            </a:r>
            <a:r>
              <a:rPr lang="en-US" sz="3600" b="1" dirty="0" smtClean="0"/>
              <a:t>) were twin gods or </a:t>
            </a:r>
            <a:r>
              <a:rPr lang="en-US" sz="3600" b="1" dirty="0" err="1" smtClean="0"/>
              <a:t>daimones</a:t>
            </a:r>
            <a:r>
              <a:rPr lang="en-US" sz="3600" b="1" dirty="0" smtClean="0"/>
              <a:t> who presided over the orgiastic dances of the mysteries of </a:t>
            </a:r>
            <a:r>
              <a:rPr lang="en-US" sz="3600" b="1" dirty="0" err="1" smtClean="0"/>
              <a:t>Samothrake</a:t>
            </a:r>
            <a:r>
              <a:rPr lang="en-US" sz="3600" b="1" dirty="0" smtClean="0"/>
              <a:t> which were performed in </a:t>
            </a:r>
            <a:r>
              <a:rPr lang="en-US" sz="3600" b="1" dirty="0" err="1" smtClean="0"/>
              <a:t>honour</a:t>
            </a:r>
            <a:r>
              <a:rPr lang="en-US" sz="3600" b="1" dirty="0" smtClean="0"/>
              <a:t> of the goddesses Demeter, Persephone, and Hecate. They were also famed metal-workers, dwarf-like sons of the god Hephaistos, who served their father at his </a:t>
            </a:r>
            <a:r>
              <a:rPr lang="en-US" sz="3600" b="1" dirty="0" err="1" smtClean="0"/>
              <a:t>Lemnian</a:t>
            </a:r>
            <a:r>
              <a:rPr lang="en-US" sz="3600" b="1" dirty="0" smtClean="0"/>
              <a:t> forge.</a:t>
            </a:r>
            <a:endParaRPr lang="en-US" sz="3600" b="1" dirty="0"/>
          </a:p>
        </p:txBody>
      </p:sp>
    </p:spTree>
    <p:extLst>
      <p:ext uri="{BB962C8B-B14F-4D97-AF65-F5344CB8AC3E}">
        <p14:creationId xmlns:p14="http://schemas.microsoft.com/office/powerpoint/2010/main" val="3707208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509200"/>
          </a:xfrm>
          <a:prstGeom prst="rect">
            <a:avLst/>
          </a:prstGeom>
        </p:spPr>
        <p:txBody>
          <a:bodyPr wrap="square">
            <a:spAutoFit/>
          </a:bodyPr>
          <a:lstStyle/>
          <a:p>
            <a:r>
              <a:rPr lang="en-US" sz="4400" b="1" dirty="0" smtClean="0"/>
              <a:t>Historians have a variety of sources for information to draw upon when researching the mystery cults, including the writings of people who participated in rites and ceremonies associated with these organizations.</a:t>
            </a:r>
            <a:endParaRPr lang="en-US" sz="4400" b="1" dirty="0"/>
          </a:p>
        </p:txBody>
      </p:sp>
    </p:spTree>
    <p:extLst>
      <p:ext uri="{BB962C8B-B14F-4D97-AF65-F5344CB8AC3E}">
        <p14:creationId xmlns:p14="http://schemas.microsoft.com/office/powerpoint/2010/main" val="31164721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4637"/>
            <a:ext cx="8763000" cy="6863417"/>
          </a:xfrm>
          <a:prstGeom prst="rect">
            <a:avLst/>
          </a:prstGeom>
        </p:spPr>
        <p:txBody>
          <a:bodyPr wrap="square">
            <a:spAutoFit/>
          </a:bodyPr>
          <a:lstStyle/>
          <a:p>
            <a:r>
              <a:rPr lang="en-US" sz="4000" b="1" dirty="0" smtClean="0"/>
              <a:t>Like their mother </a:t>
            </a:r>
            <a:r>
              <a:rPr lang="en-US" sz="4000" b="1" dirty="0" err="1" smtClean="0"/>
              <a:t>Kabeiro</a:t>
            </a:r>
            <a:r>
              <a:rPr lang="en-US" sz="4000" b="1" dirty="0" smtClean="0"/>
              <a:t>, the pair were also sea-divinities, who protected and came to the aid of sailors in distress. There rituals dances were performed to loud thrashing manic music with their swords and shield being used as musical instruments.Cymbals,drums,flutes and outcry while worshiping Elektra.</a:t>
            </a:r>
            <a:endParaRPr lang="en-US" sz="4000" b="1" dirty="0"/>
          </a:p>
        </p:txBody>
      </p:sp>
    </p:spTree>
    <p:extLst>
      <p:ext uri="{BB962C8B-B14F-4D97-AF65-F5344CB8AC3E}">
        <p14:creationId xmlns:p14="http://schemas.microsoft.com/office/powerpoint/2010/main" val="9212544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5632311"/>
          </a:xfrm>
          <a:prstGeom prst="rect">
            <a:avLst/>
          </a:prstGeom>
        </p:spPr>
        <p:txBody>
          <a:bodyPr wrap="square">
            <a:spAutoFit/>
          </a:bodyPr>
          <a:lstStyle/>
          <a:p>
            <a:r>
              <a:rPr lang="en-US" sz="4000" b="1" dirty="0" smtClean="0"/>
              <a:t>The Eleusinian Mysteries   were initiations held every year for the cult of Demeter and Persephone based at Eleusis in ancient Greece. They are the "most famous of the secret religious rites of ancient Greece". Not sexual in nature but a demonic door opener nevertheless.</a:t>
            </a:r>
            <a:endParaRPr lang="en-US" sz="4000" b="1" dirty="0"/>
          </a:p>
        </p:txBody>
      </p:sp>
    </p:spTree>
    <p:extLst>
      <p:ext uri="{BB962C8B-B14F-4D97-AF65-F5344CB8AC3E}">
        <p14:creationId xmlns:p14="http://schemas.microsoft.com/office/powerpoint/2010/main" val="18740460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86800" cy="6186309"/>
          </a:xfrm>
          <a:prstGeom prst="rect">
            <a:avLst/>
          </a:prstGeom>
        </p:spPr>
        <p:txBody>
          <a:bodyPr wrap="square">
            <a:spAutoFit/>
          </a:bodyPr>
          <a:lstStyle/>
          <a:p>
            <a:r>
              <a:rPr lang="en-US" sz="4400" b="1" dirty="0" smtClean="0"/>
              <a:t>A concoction or potion called a </a:t>
            </a:r>
            <a:r>
              <a:rPr lang="en-US" sz="4400" b="1" dirty="0" err="1" smtClean="0"/>
              <a:t>kykeon</a:t>
            </a:r>
            <a:r>
              <a:rPr lang="en-US" sz="4400" b="1" dirty="0" smtClean="0"/>
              <a:t> was drank which many scholars believe was a hallucinogenic.</a:t>
            </a:r>
          </a:p>
          <a:p>
            <a:r>
              <a:rPr lang="en-US" sz="4400" b="1" dirty="0" smtClean="0"/>
              <a:t>Dancers wore headdresses of flaming lamps and passed under hecklers at a bridge called jest. Piglets and a black bull were sacrificed, </a:t>
            </a:r>
            <a:endParaRPr lang="en-US" sz="4400" b="1" dirty="0"/>
          </a:p>
        </p:txBody>
      </p:sp>
    </p:spTree>
    <p:extLst>
      <p:ext uri="{BB962C8B-B14F-4D97-AF65-F5344CB8AC3E}">
        <p14:creationId xmlns:p14="http://schemas.microsoft.com/office/powerpoint/2010/main" val="36159388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6" y="117693"/>
            <a:ext cx="9137073" cy="6740307"/>
          </a:xfrm>
          <a:prstGeom prst="rect">
            <a:avLst/>
          </a:prstGeom>
        </p:spPr>
        <p:txBody>
          <a:bodyPr wrap="square">
            <a:spAutoFit/>
          </a:bodyPr>
          <a:lstStyle/>
          <a:p>
            <a:r>
              <a:rPr lang="en-US" sz="3600" b="1" dirty="0" smtClean="0"/>
              <a:t>Imagine a multitude gathering two thousand years ago.</a:t>
            </a:r>
          </a:p>
          <a:p>
            <a:r>
              <a:rPr lang="en-US" sz="3600" b="1" dirty="0" smtClean="0"/>
              <a:t>As dusk falls, thousands of torches blaze under star strewn skies.</a:t>
            </a:r>
          </a:p>
          <a:p>
            <a:r>
              <a:rPr lang="en-US" sz="3600" b="1" dirty="0" smtClean="0"/>
              <a:t>Suddenly, those gathered are thrust into a frenetic dance.</a:t>
            </a:r>
          </a:p>
          <a:p>
            <a:r>
              <a:rPr lang="en-US" sz="3600" b="1" dirty="0" smtClean="0"/>
              <a:t>Loud cries punctuate the din of stamping feet.   </a:t>
            </a:r>
          </a:p>
          <a:p>
            <a:r>
              <a:rPr lang="en-US" sz="3600" b="1" dirty="0" smtClean="0"/>
              <a:t>They push and jostle each other amid tumult and shouting.   </a:t>
            </a:r>
          </a:p>
          <a:p>
            <a:r>
              <a:rPr lang="en-US" sz="3600" b="1" dirty="0" smtClean="0"/>
              <a:t>The initiates wander, and run about in </a:t>
            </a:r>
            <a:r>
              <a:rPr lang="en-US" sz="3600" b="1" dirty="0" err="1" smtClean="0"/>
              <a:t>circlesover</a:t>
            </a:r>
            <a:r>
              <a:rPr lang="en-US" sz="3600" b="1" dirty="0" smtClean="0"/>
              <a:t> uncertain roads.</a:t>
            </a:r>
            <a:endParaRPr lang="en-US" sz="3600" b="1" dirty="0"/>
          </a:p>
        </p:txBody>
      </p:sp>
    </p:spTree>
    <p:extLst>
      <p:ext uri="{BB962C8B-B14F-4D97-AF65-F5344CB8AC3E}">
        <p14:creationId xmlns:p14="http://schemas.microsoft.com/office/powerpoint/2010/main" val="15277140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1"/>
            <a:ext cx="8915400" cy="6247864"/>
          </a:xfrm>
          <a:prstGeom prst="rect">
            <a:avLst/>
          </a:prstGeom>
        </p:spPr>
        <p:txBody>
          <a:bodyPr wrap="square">
            <a:spAutoFit/>
          </a:bodyPr>
          <a:lstStyle/>
          <a:p>
            <a:r>
              <a:rPr lang="en-US" sz="4000" b="1" dirty="0" smtClean="0"/>
              <a:t>So much dust rises from this human stampede that from miles away an army mistakes the dust cloud</a:t>
            </a:r>
          </a:p>
          <a:p>
            <a:r>
              <a:rPr lang="en-US" sz="4000" b="1" dirty="0" smtClean="0"/>
              <a:t>for an opposing army on the march. Almost violently, the initiates try to gain entrance</a:t>
            </a:r>
          </a:p>
          <a:p>
            <a:r>
              <a:rPr lang="en-US" sz="4000" b="1" dirty="0" smtClean="0"/>
              <a:t>to the great hall of initiation.  </a:t>
            </a:r>
          </a:p>
          <a:p>
            <a:r>
              <a:rPr lang="en-US" sz="4000" b="1" dirty="0" smtClean="0"/>
              <a:t>Night falls. Suddenly a gong sounds.  An enormous burst of fire fills the sky. </a:t>
            </a:r>
            <a:endParaRPr lang="en-US" sz="4000" b="1" dirty="0"/>
          </a:p>
        </p:txBody>
      </p:sp>
    </p:spTree>
    <p:extLst>
      <p:ext uri="{BB962C8B-B14F-4D97-AF65-F5344CB8AC3E}">
        <p14:creationId xmlns:p14="http://schemas.microsoft.com/office/powerpoint/2010/main" val="38075868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927"/>
            <a:ext cx="9144000" cy="6247864"/>
          </a:xfrm>
          <a:prstGeom prst="rect">
            <a:avLst/>
          </a:prstGeom>
        </p:spPr>
        <p:txBody>
          <a:bodyPr wrap="square">
            <a:spAutoFit/>
          </a:bodyPr>
          <a:lstStyle/>
          <a:p>
            <a:r>
              <a:rPr lang="en-US" sz="4000" b="1" dirty="0" smtClean="0"/>
              <a:t>The initiates experience</a:t>
            </a:r>
          </a:p>
          <a:p>
            <a:r>
              <a:rPr lang="en-US" sz="4000" b="1" dirty="0" smtClean="0"/>
              <a:t>the most bloodcurdling sensations of horror and the enthusiastic ecstasy of joy; then, just before the end, there are all kinds of </a:t>
            </a:r>
            <a:r>
              <a:rPr lang="en-US" sz="4000" b="1" dirty="0" err="1" smtClean="0"/>
              <a:t>terrors,with</a:t>
            </a:r>
            <a:r>
              <a:rPr lang="en-US" sz="4000" b="1" dirty="0" smtClean="0"/>
              <a:t> shivering, trembling, sweating, and utter amazement.  </a:t>
            </a:r>
          </a:p>
          <a:p>
            <a:r>
              <a:rPr lang="en-US" sz="4000" b="1" dirty="0" smtClean="0"/>
              <a:t>Filled with horror And </a:t>
            </a:r>
            <a:r>
              <a:rPr lang="en-US" sz="4000" b="1" dirty="0" err="1" smtClean="0"/>
              <a:t>astonishment,initiates</a:t>
            </a:r>
            <a:r>
              <a:rPr lang="en-US" sz="4000" b="1" dirty="0" smtClean="0"/>
              <a:t> are seized with loneliness and total perplexity. </a:t>
            </a:r>
            <a:endParaRPr lang="en-US" sz="4000" b="1" dirty="0"/>
          </a:p>
        </p:txBody>
      </p:sp>
    </p:spTree>
    <p:extLst>
      <p:ext uri="{BB962C8B-B14F-4D97-AF65-F5344CB8AC3E}">
        <p14:creationId xmlns:p14="http://schemas.microsoft.com/office/powerpoint/2010/main" val="42194111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78970"/>
          </a:xfrm>
          <a:prstGeom prst="rect">
            <a:avLst/>
          </a:prstGeom>
        </p:spPr>
        <p:txBody>
          <a:bodyPr wrap="square">
            <a:spAutoFit/>
          </a:bodyPr>
          <a:lstStyle/>
          <a:p>
            <a:r>
              <a:rPr lang="en-US" sz="4000" b="1" dirty="0" smtClean="0"/>
              <a:t>Unable to move a step forward, they are at a loss to find the entrance that leads to where they aspire.   Filled with horror and </a:t>
            </a:r>
            <a:r>
              <a:rPr lang="en-US" sz="4000" b="1" dirty="0" err="1" smtClean="0"/>
              <a:t>astonishment,Initiates</a:t>
            </a:r>
            <a:r>
              <a:rPr lang="en-US" sz="4000" b="1" dirty="0" smtClean="0"/>
              <a:t> able to find their way thrill with rapture.</a:t>
            </a:r>
          </a:p>
          <a:p>
            <a:r>
              <a:rPr lang="en-US" sz="4000" b="1" dirty="0" smtClean="0"/>
              <a:t>A goddess appears. The initiates enter clean and verdant meadows,</a:t>
            </a:r>
          </a:p>
          <a:p>
            <a:r>
              <a:rPr lang="en-US" sz="4000" b="1" dirty="0" smtClean="0"/>
              <a:t>where gentle voices, choric dances, the majesty of holy sounds and sacred visions surround. </a:t>
            </a:r>
          </a:p>
          <a:p>
            <a:endParaRPr lang="en-US" sz="4000" dirty="0"/>
          </a:p>
        </p:txBody>
      </p:sp>
    </p:spTree>
    <p:extLst>
      <p:ext uri="{BB962C8B-B14F-4D97-AF65-F5344CB8AC3E}">
        <p14:creationId xmlns:p14="http://schemas.microsoft.com/office/powerpoint/2010/main" val="10191192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91600" cy="6247864"/>
          </a:xfrm>
          <a:prstGeom prst="rect">
            <a:avLst/>
          </a:prstGeom>
        </p:spPr>
        <p:txBody>
          <a:bodyPr wrap="square">
            <a:spAutoFit/>
          </a:bodyPr>
          <a:lstStyle/>
          <a:p>
            <a:r>
              <a:rPr lang="en-US" sz="4000" b="1" dirty="0" smtClean="0"/>
              <a:t>Looking down</a:t>
            </a:r>
          </a:p>
          <a:p>
            <a:r>
              <a:rPr lang="en-US" sz="4000" b="1" dirty="0" smtClean="0"/>
              <a:t>upon the uninitiated and unpurified crowd below in the mud and fog,</a:t>
            </a:r>
          </a:p>
          <a:p>
            <a:r>
              <a:rPr lang="en-US" sz="4000" b="1" dirty="0" smtClean="0"/>
              <a:t>trampling itself down and crowded together. The metanoia (change of heart) and conversion that results leave the initiates feeling “thrice blessed” because “Only for them is there life; all the rest suffer an evil lot.” </a:t>
            </a:r>
            <a:endParaRPr lang="en-US" sz="4000" b="1" dirty="0"/>
          </a:p>
        </p:txBody>
      </p:sp>
    </p:spTree>
    <p:extLst>
      <p:ext uri="{BB962C8B-B14F-4D97-AF65-F5344CB8AC3E}">
        <p14:creationId xmlns:p14="http://schemas.microsoft.com/office/powerpoint/2010/main" val="3908654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1"/>
            <a:ext cx="9144000" cy="5632311"/>
          </a:xfrm>
          <a:prstGeom prst="rect">
            <a:avLst/>
          </a:prstGeom>
        </p:spPr>
        <p:txBody>
          <a:bodyPr wrap="square">
            <a:spAutoFit/>
          </a:bodyPr>
          <a:lstStyle/>
          <a:p>
            <a:r>
              <a:rPr lang="en-US" sz="3600" b="1" dirty="0" smtClean="0"/>
              <a:t>Revealing the Mysteries was considered an act of impiety punishable by death. </a:t>
            </a:r>
            <a:r>
              <a:rPr lang="en-US" sz="3600" b="1" dirty="0" err="1" smtClean="0"/>
              <a:t>Diagoras</a:t>
            </a:r>
            <a:r>
              <a:rPr lang="en-US" sz="3600" b="1" dirty="0" smtClean="0"/>
              <a:t> the Melian revealed the secret</a:t>
            </a:r>
          </a:p>
          <a:p>
            <a:r>
              <a:rPr lang="en-US" sz="3600" b="1" dirty="0" smtClean="0"/>
              <a:t>And acted out the Mysteries in the marketplace. The Athenians put a price on his head: One talent if he were killed; two talents if he were captured alive.(A talent was equal to 6,000 drachma -A single person could live comfortably on 120 drachma a year.)</a:t>
            </a:r>
            <a:endParaRPr lang="en-US" sz="3600" b="1" dirty="0"/>
          </a:p>
        </p:txBody>
      </p:sp>
    </p:spTree>
    <p:extLst>
      <p:ext uri="{BB962C8B-B14F-4D97-AF65-F5344CB8AC3E}">
        <p14:creationId xmlns:p14="http://schemas.microsoft.com/office/powerpoint/2010/main" val="442749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294305"/>
          </a:xfrm>
          <a:prstGeom prst="rect">
            <a:avLst/>
          </a:prstGeom>
        </p:spPr>
        <p:txBody>
          <a:bodyPr wrap="square">
            <a:spAutoFit/>
          </a:bodyPr>
          <a:lstStyle/>
          <a:p>
            <a:r>
              <a:rPr lang="en-US" sz="3600" b="1" dirty="0" smtClean="0"/>
              <a:t>The dramatist Aeschylus was brought to court because those who attended</a:t>
            </a:r>
          </a:p>
          <a:p>
            <a:r>
              <a:rPr lang="en-US" sz="3600" b="1" dirty="0" smtClean="0"/>
              <a:t>his plays thought he revealed the </a:t>
            </a:r>
            <a:r>
              <a:rPr lang="en-US" sz="3600" b="1" dirty="0" err="1" smtClean="0"/>
              <a:t>Mysteries.He</a:t>
            </a:r>
            <a:r>
              <a:rPr lang="en-US" sz="3600" b="1" dirty="0" smtClean="0"/>
              <a:t> escaped only because he proved he was never initiated.</a:t>
            </a:r>
          </a:p>
          <a:p>
            <a:r>
              <a:rPr lang="en-US" sz="3600" b="1" dirty="0" smtClean="0"/>
              <a:t>Some comments of participants:</a:t>
            </a:r>
          </a:p>
          <a:p>
            <a:r>
              <a:rPr lang="en-US" sz="3600" b="1" dirty="0" smtClean="0"/>
              <a:t>"Within this hall, the mystics were made to experience the most bloodcurdling sensations of horror And the most enthusiastic ecstasy of joy."</a:t>
            </a:r>
          </a:p>
          <a:p>
            <a:r>
              <a:rPr lang="en-US" sz="3600" b="1" dirty="0" err="1" smtClean="0"/>
              <a:t>Aristeides</a:t>
            </a:r>
            <a:endParaRPr lang="en-US" sz="3600" b="1" dirty="0" smtClean="0"/>
          </a:p>
          <a:p>
            <a:endParaRPr lang="en-US" sz="3600" b="1" dirty="0" smtClean="0"/>
          </a:p>
          <a:p>
            <a:endParaRPr lang="en-US" sz="3600" dirty="0"/>
          </a:p>
        </p:txBody>
      </p:sp>
    </p:spTree>
    <p:extLst>
      <p:ext uri="{BB962C8B-B14F-4D97-AF65-F5344CB8AC3E}">
        <p14:creationId xmlns:p14="http://schemas.microsoft.com/office/powerpoint/2010/main" val="2958416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r>
              <a:rPr lang="en-US" sz="3600" b="1" dirty="0" smtClean="0"/>
              <a:t>Both Greece and Rome had state religions, with all members of society participating in the worship of the gods. Greeks and Romans visited temples, held sacrifices, and prayed to the gods both publicly and at home, and most had altars at home for personal worship. For many citizens, the state religion was enough, satisfying the need for religious faith and practice.</a:t>
            </a:r>
            <a:endParaRPr lang="en-US" sz="3600" b="1" dirty="0"/>
          </a:p>
        </p:txBody>
      </p:sp>
    </p:spTree>
    <p:extLst>
      <p:ext uri="{BB962C8B-B14F-4D97-AF65-F5344CB8AC3E}">
        <p14:creationId xmlns:p14="http://schemas.microsoft.com/office/powerpoint/2010/main" val="544525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1"/>
            <a:ext cx="8763000" cy="6740307"/>
          </a:xfrm>
          <a:prstGeom prst="rect">
            <a:avLst/>
          </a:prstGeom>
        </p:spPr>
        <p:txBody>
          <a:bodyPr wrap="square">
            <a:spAutoFit/>
          </a:bodyPr>
          <a:lstStyle/>
          <a:p>
            <a:r>
              <a:rPr lang="en-US" sz="3600" b="1" dirty="0" smtClean="0"/>
              <a:t>“I came out of the mystery hall feeling like a stranger to myself.”  </a:t>
            </a:r>
            <a:r>
              <a:rPr lang="en-US" sz="3600" b="1" dirty="0" err="1" smtClean="0"/>
              <a:t>Sopatos</a:t>
            </a:r>
            <a:r>
              <a:rPr lang="en-US" sz="3600" b="1" dirty="0" smtClean="0"/>
              <a:t>,</a:t>
            </a:r>
          </a:p>
          <a:p>
            <a:r>
              <a:rPr lang="en-US" sz="3600" b="1" dirty="0" smtClean="0"/>
              <a:t> The Bacchanalia(Roman) or Cult of </a:t>
            </a:r>
            <a:r>
              <a:rPr lang="en-US" sz="3600" b="1" dirty="0" err="1" smtClean="0"/>
              <a:t>Dionysas</a:t>
            </a:r>
            <a:r>
              <a:rPr lang="en-US" sz="3600" b="1" dirty="0" smtClean="0"/>
              <a:t> (Greek)</a:t>
            </a:r>
          </a:p>
          <a:p>
            <a:r>
              <a:rPr lang="en-US" sz="3600" b="1" dirty="0" smtClean="0"/>
              <a:t>The Dionysian Mysteries of mainland Greece and the Roman Empire are thought to have evolved from a more primitive initiatory cult of unknown origin (perhaps Thracian or Phrygian) which had spread throughout the Mediterranean region by the start of the Classical Greek period. </a:t>
            </a:r>
            <a:endParaRPr lang="en-US" sz="3600" b="1" dirty="0"/>
          </a:p>
        </p:txBody>
      </p:sp>
    </p:spTree>
    <p:extLst>
      <p:ext uri="{BB962C8B-B14F-4D97-AF65-F5344CB8AC3E}">
        <p14:creationId xmlns:p14="http://schemas.microsoft.com/office/powerpoint/2010/main" val="11981116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610600" cy="6247864"/>
          </a:xfrm>
          <a:prstGeom prst="rect">
            <a:avLst/>
          </a:prstGeom>
        </p:spPr>
        <p:txBody>
          <a:bodyPr wrap="square">
            <a:spAutoFit/>
          </a:bodyPr>
          <a:lstStyle/>
          <a:p>
            <a:r>
              <a:rPr lang="en-US" sz="4000" b="1" dirty="0" smtClean="0"/>
              <a:t>Its spread was associated with the dissemination of wine, a sacrament or entheogen with which it appears always to have been closely associated (though mead may have been the original sacrament). Beginning as a simple rite, it evolved quickly within Greek culture into a popular mystery religion,  </a:t>
            </a:r>
            <a:endParaRPr lang="en-US" sz="4000" b="1" dirty="0"/>
          </a:p>
        </p:txBody>
      </p:sp>
    </p:spTree>
    <p:extLst>
      <p:ext uri="{BB962C8B-B14F-4D97-AF65-F5344CB8AC3E}">
        <p14:creationId xmlns:p14="http://schemas.microsoft.com/office/powerpoint/2010/main" val="8322801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2" y="27709"/>
            <a:ext cx="8915400" cy="6863417"/>
          </a:xfrm>
          <a:prstGeom prst="rect">
            <a:avLst/>
          </a:prstGeom>
        </p:spPr>
        <p:txBody>
          <a:bodyPr wrap="square">
            <a:spAutoFit/>
          </a:bodyPr>
          <a:lstStyle/>
          <a:p>
            <a:r>
              <a:rPr lang="en-US" sz="4000" b="1" dirty="0" smtClean="0"/>
              <a:t>which absorbed a variety of similar </a:t>
            </a:r>
          </a:p>
          <a:p>
            <a:r>
              <a:rPr lang="en-US" sz="4000" b="1" dirty="0" smtClean="0"/>
              <a:t>cults (and their gods) in a typically Greek synthesis across its territories; one late form was the Orphic Mysteries. However, all stages of this developmental spectrum appear to have continued in parallel throughout the eastern Mediterranean until late in Greek history and forcible Christianization.</a:t>
            </a:r>
            <a:endParaRPr lang="en-US" sz="4000" b="1" dirty="0"/>
          </a:p>
        </p:txBody>
      </p:sp>
    </p:spTree>
    <p:extLst>
      <p:ext uri="{BB962C8B-B14F-4D97-AF65-F5344CB8AC3E}">
        <p14:creationId xmlns:p14="http://schemas.microsoft.com/office/powerpoint/2010/main" val="1177068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2" y="381000"/>
            <a:ext cx="8915400" cy="5632311"/>
          </a:xfrm>
          <a:prstGeom prst="rect">
            <a:avLst/>
          </a:prstGeom>
        </p:spPr>
        <p:txBody>
          <a:bodyPr wrap="square">
            <a:spAutoFit/>
          </a:bodyPr>
          <a:lstStyle/>
          <a:p>
            <a:r>
              <a:rPr lang="en-US" sz="4000" b="1" dirty="0" smtClean="0"/>
              <a:t>The rites were based on a seasonal death-rebirth theme (common among agricultural cults) and spirit possession; the Osirian Mysteries paralleled the Dionysian, according to contemporary Greek and Egyptian observers. Spirit possession involved liberation from civilization's rules and constraints. </a:t>
            </a:r>
            <a:endParaRPr lang="en-US" sz="4000" b="1" dirty="0"/>
          </a:p>
        </p:txBody>
      </p:sp>
    </p:spTree>
    <p:extLst>
      <p:ext uri="{BB962C8B-B14F-4D97-AF65-F5344CB8AC3E}">
        <p14:creationId xmlns:p14="http://schemas.microsoft.com/office/powerpoint/2010/main" val="1664035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3000" cy="6186309"/>
          </a:xfrm>
          <a:prstGeom prst="rect">
            <a:avLst/>
          </a:prstGeom>
        </p:spPr>
        <p:txBody>
          <a:bodyPr wrap="square">
            <a:spAutoFit/>
          </a:bodyPr>
          <a:lstStyle/>
          <a:p>
            <a:r>
              <a:rPr lang="en-US" sz="3600" b="1" dirty="0" smtClean="0"/>
              <a:t>It celebrated that which was outside civilized society and a return to primordial nature—which would later assume mystical overtones. It also involved escape from the socialized personality and ego into an ecstatic, deified state or the primal herd (sometimes both). In this sense Dionysus was the beast-god within, or the unconscious mind of modern psychology. </a:t>
            </a:r>
            <a:endParaRPr lang="en-US" sz="3600" b="1" dirty="0"/>
          </a:p>
        </p:txBody>
      </p:sp>
    </p:spTree>
    <p:extLst>
      <p:ext uri="{BB962C8B-B14F-4D97-AF65-F5344CB8AC3E}">
        <p14:creationId xmlns:p14="http://schemas.microsoft.com/office/powerpoint/2010/main" val="13114846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6494085"/>
          </a:xfrm>
          <a:prstGeom prst="rect">
            <a:avLst/>
          </a:prstGeom>
        </p:spPr>
        <p:txBody>
          <a:bodyPr wrap="square">
            <a:spAutoFit/>
          </a:bodyPr>
          <a:lstStyle/>
          <a:p>
            <a:r>
              <a:rPr lang="en-US" sz="3200" b="1" dirty="0" smtClean="0"/>
              <a:t>Such activity has been interpreted as fertilizing, invigorating, cathartic, liberating and transformative, so it is not surprising that many devotees of Dionysus were those on the margins of society: women, slaves, outlaws and "foreigners" (non-citizens, in Greek democracy). All were equal in a cult that inverted their roles, similar to the Roman Saturnalia. Although the Greek Dionysian rites were associated with women, the cult officers' titles were of both genders—belying the claim that the cult was solely for women.</a:t>
            </a:r>
            <a:endParaRPr lang="en-US" sz="3200" b="1" dirty="0"/>
          </a:p>
        </p:txBody>
      </p:sp>
    </p:spTree>
    <p:extLst>
      <p:ext uri="{BB962C8B-B14F-4D97-AF65-F5344CB8AC3E}">
        <p14:creationId xmlns:p14="http://schemas.microsoft.com/office/powerpoint/2010/main" val="33924164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1"/>
            <a:ext cx="8839200" cy="5509200"/>
          </a:xfrm>
          <a:prstGeom prst="rect">
            <a:avLst/>
          </a:prstGeom>
        </p:spPr>
        <p:txBody>
          <a:bodyPr wrap="square">
            <a:spAutoFit/>
          </a:bodyPr>
          <a:lstStyle/>
          <a:p>
            <a:r>
              <a:rPr lang="en-US" sz="3200" b="1" dirty="0" smtClean="0"/>
              <a:t>The trance induction central to the cult involved not only chemo gnosis, but an "invocation of spirit" with the bullroarer and communal dancing to drum and pipe—much like modern-day raves.[citation needed] The trances are described in familiar anthropological terms, with characteristic movements (such as the backward head flick found in all trance-inducing cults) found today in Afro-American </a:t>
            </a:r>
            <a:r>
              <a:rPr lang="en-US" sz="3200" b="1" dirty="0" err="1" smtClean="0"/>
              <a:t>Vodoo</a:t>
            </a:r>
            <a:r>
              <a:rPr lang="en-US" sz="3200" b="1" dirty="0" smtClean="0"/>
              <a:t> and its counterparts. </a:t>
            </a:r>
            <a:endParaRPr lang="en-US" sz="3200" b="1" dirty="0"/>
          </a:p>
        </p:txBody>
      </p:sp>
    </p:spTree>
    <p:extLst>
      <p:ext uri="{BB962C8B-B14F-4D97-AF65-F5344CB8AC3E}">
        <p14:creationId xmlns:p14="http://schemas.microsoft.com/office/powerpoint/2010/main" val="2125972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6247864"/>
          </a:xfrm>
          <a:prstGeom prst="rect">
            <a:avLst/>
          </a:prstGeom>
        </p:spPr>
        <p:txBody>
          <a:bodyPr wrap="square">
            <a:spAutoFit/>
          </a:bodyPr>
          <a:lstStyle/>
          <a:p>
            <a:r>
              <a:rPr lang="en-US" sz="4000" b="1" dirty="0" smtClean="0"/>
              <a:t>As in </a:t>
            </a:r>
            <a:r>
              <a:rPr lang="en-US" sz="4000" b="1" dirty="0" err="1" smtClean="0"/>
              <a:t>Vodoo</a:t>
            </a:r>
            <a:r>
              <a:rPr lang="en-US" sz="4000" b="1" dirty="0" smtClean="0"/>
              <a:t> rites, or a rave, certain rhythms were associated with the trance. Rhythms are also found preserved in Greek prose referring to the Dionysian rites . This collection of classical quotes describes rites in the Greek countryside in the mountains, to which processions were made on feast days:</a:t>
            </a:r>
            <a:endParaRPr lang="en-US" sz="4000" b="1" dirty="0"/>
          </a:p>
        </p:txBody>
      </p:sp>
    </p:spTree>
    <p:extLst>
      <p:ext uri="{BB962C8B-B14F-4D97-AF65-F5344CB8AC3E}">
        <p14:creationId xmlns:p14="http://schemas.microsoft.com/office/powerpoint/2010/main" val="161205771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915400" cy="6001643"/>
          </a:xfrm>
          <a:prstGeom prst="rect">
            <a:avLst/>
          </a:prstGeom>
        </p:spPr>
        <p:txBody>
          <a:bodyPr wrap="square">
            <a:spAutoFit/>
          </a:bodyPr>
          <a:lstStyle/>
          <a:p>
            <a:r>
              <a:rPr lang="en-US" sz="3200" dirty="0" smtClean="0"/>
              <a:t> </a:t>
            </a:r>
            <a:r>
              <a:rPr lang="en-US" sz="3200" b="1" dirty="0" smtClean="0"/>
              <a:t>Following the torches as they dipped and swayed in the darkness, they climbed mountain paths with head thrown back and eyes glazed, dancing to the beat of the drum which stirred their blood' [or 'staggered drunkenly with what was known as the Dionysus gait']. 'In this state of </a:t>
            </a:r>
            <a:r>
              <a:rPr lang="en-US" sz="3200" b="1" dirty="0" err="1" smtClean="0"/>
              <a:t>ekstasis</a:t>
            </a:r>
            <a:r>
              <a:rPr lang="en-US" sz="3200" b="1" dirty="0" smtClean="0"/>
              <a:t> or </a:t>
            </a:r>
            <a:r>
              <a:rPr lang="en-US" sz="3200" b="1" dirty="0" err="1" smtClean="0"/>
              <a:t>enthusiasmos</a:t>
            </a:r>
            <a:r>
              <a:rPr lang="en-US" sz="3200" b="1" dirty="0" smtClean="0"/>
              <a:t>, they abandoned themselves, dancing wildly and shouting '</a:t>
            </a:r>
            <a:r>
              <a:rPr lang="en-US" sz="3200" b="1" dirty="0" err="1" smtClean="0"/>
              <a:t>Euoi</a:t>
            </a:r>
            <a:r>
              <a:rPr lang="en-US" sz="3200" b="1" dirty="0" smtClean="0"/>
              <a:t>!' [the god's name] and at that moment of intense rapture became identified with the god himself. </a:t>
            </a:r>
            <a:endParaRPr lang="en-US" sz="3200" b="1" dirty="0"/>
          </a:p>
        </p:txBody>
      </p:sp>
    </p:spTree>
    <p:extLst>
      <p:ext uri="{BB962C8B-B14F-4D97-AF65-F5344CB8AC3E}">
        <p14:creationId xmlns:p14="http://schemas.microsoft.com/office/powerpoint/2010/main" val="31684673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3057"/>
            <a:ext cx="8686800" cy="6740307"/>
          </a:xfrm>
          <a:prstGeom prst="rect">
            <a:avLst/>
          </a:prstGeom>
        </p:spPr>
        <p:txBody>
          <a:bodyPr wrap="square">
            <a:spAutoFit/>
          </a:bodyPr>
          <a:lstStyle/>
          <a:p>
            <a:r>
              <a:rPr lang="en-US" sz="3600" b="1" dirty="0" smtClean="0"/>
              <a:t>They became filled with his spirit and acquired divine powers.</a:t>
            </a:r>
          </a:p>
          <a:p>
            <a:r>
              <a:rPr lang="en-US" sz="3600" b="1" dirty="0" smtClean="0"/>
              <a:t>In Greek mythology, maenads  were the female followers of Dionysus and the most significant members of the </a:t>
            </a:r>
            <a:r>
              <a:rPr lang="en-US" sz="3600" b="1" dirty="0" err="1" smtClean="0"/>
              <a:t>Thiasus</a:t>
            </a:r>
            <a:r>
              <a:rPr lang="en-US" sz="3600" b="1" dirty="0" smtClean="0"/>
              <a:t>, the god's retinue. Their name literally translates as "raving ones." Maenads were known as </a:t>
            </a:r>
            <a:r>
              <a:rPr lang="en-US" sz="3600" b="1" dirty="0" err="1" smtClean="0"/>
              <a:t>Bassarids</a:t>
            </a:r>
            <a:r>
              <a:rPr lang="en-US" sz="3600" b="1" dirty="0" smtClean="0"/>
              <a:t>, Bacchae   or Bacchantes  in Roman mythology after the penchant of the equivalent Roman god, Bacchus, to wear a </a:t>
            </a:r>
            <a:r>
              <a:rPr lang="en-US" sz="3600" b="1" dirty="0" err="1" smtClean="0"/>
              <a:t>bassaris</a:t>
            </a:r>
            <a:r>
              <a:rPr lang="en-US" sz="3600" b="1" dirty="0" smtClean="0"/>
              <a:t> or fox-skin.</a:t>
            </a:r>
            <a:endParaRPr lang="en-US" sz="3600" b="1" dirty="0"/>
          </a:p>
        </p:txBody>
      </p:sp>
    </p:spTree>
    <p:extLst>
      <p:ext uri="{BB962C8B-B14F-4D97-AF65-F5344CB8AC3E}">
        <p14:creationId xmlns:p14="http://schemas.microsoft.com/office/powerpoint/2010/main" val="1294430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r>
              <a:rPr lang="en-US" sz="4000" b="1" dirty="0" smtClean="0"/>
              <a:t>For others, however, the state religion felt insufficient or incomplete, and as a result, mystery cults arose. Members of these organizations worshiped specific gods and goddesses, often picking obscure individuals to focus on, rather than well-known and already well-worshiped individuals. </a:t>
            </a:r>
            <a:endParaRPr lang="en-US" sz="4000" b="1" dirty="0"/>
          </a:p>
        </p:txBody>
      </p:sp>
    </p:spTree>
    <p:extLst>
      <p:ext uri="{BB962C8B-B14F-4D97-AF65-F5344CB8AC3E}">
        <p14:creationId xmlns:p14="http://schemas.microsoft.com/office/powerpoint/2010/main" val="354066267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86800" cy="6247864"/>
          </a:xfrm>
          <a:prstGeom prst="rect">
            <a:avLst/>
          </a:prstGeom>
        </p:spPr>
        <p:txBody>
          <a:bodyPr wrap="square">
            <a:spAutoFit/>
          </a:bodyPr>
          <a:lstStyle/>
          <a:p>
            <a:r>
              <a:rPr lang="en-US" sz="4000" b="1" dirty="0" smtClean="0"/>
              <a:t>Often the maenads were portrayed as inspired by Dionysus into a state of ecstatic frenzy through a combination of dancing and intoxication. During these rites, the maenads would dress in fawn skins and carry a thyrsus, a long stick wrapped in ivy or vine leaves and tipped with a pine cone. </a:t>
            </a:r>
            <a:endParaRPr lang="en-US" sz="4000" b="1" dirty="0"/>
          </a:p>
        </p:txBody>
      </p:sp>
    </p:spTree>
    <p:extLst>
      <p:ext uri="{BB962C8B-B14F-4D97-AF65-F5344CB8AC3E}">
        <p14:creationId xmlns:p14="http://schemas.microsoft.com/office/powerpoint/2010/main" val="390596635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7710"/>
            <a:ext cx="8915400" cy="6863417"/>
          </a:xfrm>
          <a:prstGeom prst="rect">
            <a:avLst/>
          </a:prstGeom>
        </p:spPr>
        <p:txBody>
          <a:bodyPr wrap="square">
            <a:spAutoFit/>
          </a:bodyPr>
          <a:lstStyle/>
          <a:p>
            <a:r>
              <a:rPr lang="en-US" sz="4000" b="1" dirty="0" smtClean="0"/>
              <a:t>They would weave ivy-wreaths around their heads or wear a bull helmet in honor of their god, and often handle or wear snakes while dancing to a </a:t>
            </a:r>
            <a:r>
              <a:rPr lang="en-US" sz="4000" b="1" dirty="0" err="1" smtClean="0"/>
              <a:t>flute.In</a:t>
            </a:r>
            <a:r>
              <a:rPr lang="en-US" sz="4000" b="1" dirty="0" smtClean="0"/>
              <a:t> the vilest cases they were said to have violent sexual encounters and  savagely rip animals to shreds by their hands.  When  Dionysus entered them he was said to turn into Hades. </a:t>
            </a:r>
            <a:endParaRPr lang="en-US" sz="4000" b="1" dirty="0"/>
          </a:p>
        </p:txBody>
      </p:sp>
    </p:spTree>
    <p:extLst>
      <p:ext uri="{BB962C8B-B14F-4D97-AF65-F5344CB8AC3E}">
        <p14:creationId xmlns:p14="http://schemas.microsoft.com/office/powerpoint/2010/main" val="386750071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86800" cy="5816977"/>
          </a:xfrm>
          <a:prstGeom prst="rect">
            <a:avLst/>
          </a:prstGeom>
        </p:spPr>
        <p:txBody>
          <a:bodyPr wrap="square">
            <a:spAutoFit/>
          </a:bodyPr>
          <a:lstStyle/>
          <a:p>
            <a:r>
              <a:rPr lang="en-US" sz="4800" b="1" dirty="0" smtClean="0"/>
              <a:t>Later in Rome men got involve and began having sex amongst each other and young male slaves.</a:t>
            </a:r>
          </a:p>
          <a:p>
            <a:r>
              <a:rPr lang="en-US" sz="4800" b="1" dirty="0" smtClean="0"/>
              <a:t>The Roman government eventually restrained and regulated these rituals.</a:t>
            </a:r>
          </a:p>
          <a:p>
            <a:endParaRPr lang="en-US" sz="3600" b="1" dirty="0"/>
          </a:p>
        </p:txBody>
      </p:sp>
    </p:spTree>
    <p:extLst>
      <p:ext uri="{BB962C8B-B14F-4D97-AF65-F5344CB8AC3E}">
        <p14:creationId xmlns:p14="http://schemas.microsoft.com/office/powerpoint/2010/main" val="40624854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067800" cy="6555641"/>
          </a:xfrm>
          <a:prstGeom prst="rect">
            <a:avLst/>
          </a:prstGeom>
        </p:spPr>
        <p:txBody>
          <a:bodyPr wrap="square">
            <a:spAutoFit/>
          </a:bodyPr>
          <a:lstStyle/>
          <a:p>
            <a:r>
              <a:rPr lang="en-US" sz="4800" b="1" dirty="0" smtClean="0"/>
              <a:t>Hermes, Hecate and Apollo</a:t>
            </a:r>
          </a:p>
          <a:p>
            <a:r>
              <a:rPr lang="en-US" sz="4800" b="1" dirty="0" smtClean="0"/>
              <a:t>                                                          Although not central to the mysteries these gods were deeply embedded in the traditions. They represent money, magic and music respectively</a:t>
            </a:r>
          </a:p>
          <a:p>
            <a:r>
              <a:rPr lang="en-US" sz="3600" b="1" dirty="0" smtClean="0"/>
              <a:t> </a:t>
            </a:r>
            <a:endParaRPr lang="en-US" sz="3600" b="1" dirty="0"/>
          </a:p>
        </p:txBody>
      </p:sp>
    </p:spTree>
    <p:extLst>
      <p:ext uri="{BB962C8B-B14F-4D97-AF65-F5344CB8AC3E}">
        <p14:creationId xmlns:p14="http://schemas.microsoft.com/office/powerpoint/2010/main" val="40808364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036" y="1219200"/>
            <a:ext cx="8763000" cy="4154984"/>
          </a:xfrm>
          <a:prstGeom prst="rect">
            <a:avLst/>
          </a:prstGeom>
        </p:spPr>
        <p:txBody>
          <a:bodyPr wrap="square">
            <a:spAutoFit/>
          </a:bodyPr>
          <a:lstStyle/>
          <a:p>
            <a:r>
              <a:rPr lang="en-US" sz="4400" b="1" dirty="0" smtClean="0"/>
              <a:t>Hermes was the messenger, the god who escorted the dead. He was the god of coincidence. Called Mercury (</a:t>
            </a:r>
            <a:r>
              <a:rPr lang="en-US" sz="4400" b="1" dirty="0" err="1" smtClean="0"/>
              <a:t>marcates</a:t>
            </a:r>
            <a:r>
              <a:rPr lang="en-US" sz="4400" b="1" dirty="0" smtClean="0"/>
              <a:t>) by the Romans he was the god of the market.</a:t>
            </a:r>
            <a:endParaRPr lang="en-US" sz="4400" b="1" dirty="0"/>
          </a:p>
        </p:txBody>
      </p:sp>
    </p:spTree>
    <p:extLst>
      <p:ext uri="{BB962C8B-B14F-4D97-AF65-F5344CB8AC3E}">
        <p14:creationId xmlns:p14="http://schemas.microsoft.com/office/powerpoint/2010/main" val="41797587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38545"/>
            <a:ext cx="8839200" cy="7355860"/>
          </a:xfrm>
          <a:prstGeom prst="rect">
            <a:avLst/>
          </a:prstGeom>
        </p:spPr>
        <p:txBody>
          <a:bodyPr wrap="square">
            <a:spAutoFit/>
          </a:bodyPr>
          <a:lstStyle/>
          <a:p>
            <a:r>
              <a:rPr lang="en-US" sz="4800" b="1" dirty="0" smtClean="0"/>
              <a:t>Hecate was the goddess of cattle, magic, ghost witchcraft and the underworld. Identified with Isis she is identified with Sirius the Dog Star and psychoactive drugs like belladonna opium and mandrake </a:t>
            </a:r>
          </a:p>
          <a:p>
            <a:r>
              <a:rPr lang="en-US" sz="4000" b="1" dirty="0" smtClean="0"/>
              <a:t> </a:t>
            </a:r>
            <a:endParaRPr lang="en-US" sz="4000" b="1" dirty="0"/>
          </a:p>
        </p:txBody>
      </p:sp>
    </p:spTree>
    <p:extLst>
      <p:ext uri="{BB962C8B-B14F-4D97-AF65-F5344CB8AC3E}">
        <p14:creationId xmlns:p14="http://schemas.microsoft.com/office/powerpoint/2010/main" val="147743907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86800" cy="5632311"/>
          </a:xfrm>
          <a:prstGeom prst="rect">
            <a:avLst/>
          </a:prstGeom>
        </p:spPr>
        <p:txBody>
          <a:bodyPr wrap="square">
            <a:spAutoFit/>
          </a:bodyPr>
          <a:lstStyle/>
          <a:p>
            <a:r>
              <a:rPr lang="en-US" sz="4000" b="1" dirty="0" smtClean="0"/>
              <a:t>Apollo was known for healing, destruction, prophecy, arts,archery,music and as a ruler over city-states.</a:t>
            </a:r>
          </a:p>
          <a:p>
            <a:r>
              <a:rPr lang="en-US" sz="4000" b="1" dirty="0" smtClean="0"/>
              <a:t>Sweet tongued and divinely dressed he was known as one who could be appeased by music as well as one who sang to the gods.</a:t>
            </a:r>
            <a:endParaRPr lang="en-US" sz="4000" b="1" dirty="0"/>
          </a:p>
        </p:txBody>
      </p:sp>
    </p:spTree>
    <p:extLst>
      <p:ext uri="{BB962C8B-B14F-4D97-AF65-F5344CB8AC3E}">
        <p14:creationId xmlns:p14="http://schemas.microsoft.com/office/powerpoint/2010/main" val="316297782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763000" cy="6186309"/>
          </a:xfrm>
          <a:prstGeom prst="rect">
            <a:avLst/>
          </a:prstGeom>
        </p:spPr>
        <p:txBody>
          <a:bodyPr wrap="square">
            <a:spAutoFit/>
          </a:bodyPr>
          <a:lstStyle/>
          <a:p>
            <a:r>
              <a:rPr lang="en-US" b="1" dirty="0" smtClean="0"/>
              <a:t> </a:t>
            </a:r>
            <a:r>
              <a:rPr lang="en-US" sz="3600" b="1" dirty="0" smtClean="0"/>
              <a:t>Orpheus Mysteries</a:t>
            </a:r>
          </a:p>
          <a:p>
            <a:r>
              <a:rPr lang="en-US" sz="3600" b="1" dirty="0" smtClean="0"/>
              <a:t>Combined magic and music .Sold amulets and believed men had to be cleansed of sin. Homosexuality and hatred of women</a:t>
            </a:r>
            <a:endParaRPr lang="en-US" sz="3600" b="1" dirty="0"/>
          </a:p>
          <a:p>
            <a:r>
              <a:rPr lang="en-US" sz="3600" b="1" dirty="0" smtClean="0"/>
              <a:t>Cybele</a:t>
            </a:r>
          </a:p>
          <a:p>
            <a:r>
              <a:rPr lang="en-US" sz="3600" b="1" dirty="0" smtClean="0"/>
              <a:t>Cybele, a mother goddess of Rome was at the center of a rather bloody Phrygian cult, and was sometimes known as Magna Mater, or "great goddess."  </a:t>
            </a:r>
            <a:endParaRPr lang="en-US" sz="3600" b="1" dirty="0"/>
          </a:p>
        </p:txBody>
      </p:sp>
    </p:spTree>
    <p:extLst>
      <p:ext uri="{BB962C8B-B14F-4D97-AF65-F5344CB8AC3E}">
        <p14:creationId xmlns:p14="http://schemas.microsoft.com/office/powerpoint/2010/main" val="16929114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6247864"/>
          </a:xfrm>
          <a:prstGeom prst="rect">
            <a:avLst/>
          </a:prstGeom>
        </p:spPr>
        <p:txBody>
          <a:bodyPr wrap="square">
            <a:spAutoFit/>
          </a:bodyPr>
          <a:lstStyle/>
          <a:p>
            <a:r>
              <a:rPr lang="en-US" sz="4000" b="1" dirty="0" smtClean="0"/>
              <a:t>As part of their worship, priests performed mysterious rites in her honor. Of particular note was the sacrifice of a bull performed as part of an initiation into Cybele's cult.</a:t>
            </a:r>
          </a:p>
          <a:p>
            <a:r>
              <a:rPr lang="en-US" sz="4000" b="1" dirty="0" smtClean="0"/>
              <a:t> This ritual was known as the </a:t>
            </a:r>
            <a:r>
              <a:rPr lang="en-US" sz="4000" b="1" dirty="0" err="1" smtClean="0"/>
              <a:t>taurobolium</a:t>
            </a:r>
            <a:r>
              <a:rPr lang="en-US" sz="4000" b="1" dirty="0" smtClean="0"/>
              <a:t>, and during the rite a candidate for initiation stood in a pit under a floor with a wooden grate. </a:t>
            </a:r>
          </a:p>
          <a:p>
            <a:r>
              <a:rPr lang="en-US" sz="4000" dirty="0" smtClean="0"/>
              <a:t> </a:t>
            </a:r>
            <a:endParaRPr lang="en-US" sz="4000" dirty="0"/>
          </a:p>
        </p:txBody>
      </p:sp>
    </p:spTree>
    <p:extLst>
      <p:ext uri="{BB962C8B-B14F-4D97-AF65-F5344CB8AC3E}">
        <p14:creationId xmlns:p14="http://schemas.microsoft.com/office/powerpoint/2010/main" val="237912599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247864"/>
          </a:xfrm>
          <a:prstGeom prst="rect">
            <a:avLst/>
          </a:prstGeom>
        </p:spPr>
        <p:txBody>
          <a:bodyPr wrap="square">
            <a:spAutoFit/>
          </a:bodyPr>
          <a:lstStyle/>
          <a:p>
            <a:r>
              <a:rPr lang="en-US" sz="4000" b="1" dirty="0" smtClean="0"/>
              <a:t>The bull was sacrificed above the grate, and the blood ran through holes in the wood, showering the initiate. Cybele's lover was </a:t>
            </a:r>
            <a:r>
              <a:rPr lang="en-US" sz="4000" b="1" dirty="0" err="1" smtClean="0"/>
              <a:t>Attis</a:t>
            </a:r>
            <a:r>
              <a:rPr lang="en-US" sz="4000" b="1" dirty="0" smtClean="0"/>
              <a:t>, and her jealousy caused him to castrate and kill himself. His blood was the source of the first violets, and divine intervention allowed </a:t>
            </a:r>
            <a:r>
              <a:rPr lang="en-US" sz="4000" b="1" dirty="0" err="1" smtClean="0"/>
              <a:t>Attis</a:t>
            </a:r>
            <a:r>
              <a:rPr lang="en-US" sz="4000" b="1" dirty="0" smtClean="0"/>
              <a:t> to be resurrected by Cybele, with some help from Zeus.</a:t>
            </a:r>
            <a:endParaRPr lang="en-US" sz="4000" b="1" dirty="0"/>
          </a:p>
        </p:txBody>
      </p:sp>
    </p:spTree>
    <p:extLst>
      <p:ext uri="{BB962C8B-B14F-4D97-AF65-F5344CB8AC3E}">
        <p14:creationId xmlns:p14="http://schemas.microsoft.com/office/powerpoint/2010/main" val="3886531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86309"/>
          </a:xfrm>
          <a:prstGeom prst="rect">
            <a:avLst/>
          </a:prstGeom>
        </p:spPr>
        <p:txBody>
          <a:bodyPr wrap="square">
            <a:spAutoFit/>
          </a:bodyPr>
          <a:lstStyle/>
          <a:p>
            <a:r>
              <a:rPr lang="en-US" sz="4400" b="1" dirty="0" smtClean="0"/>
              <a:t>Some mystery cults even integrated religious figures from other cultures; Isis, for example, was worshiped in Rome. Some famous examples of mystery cults include the Eleusinian, Dionysian, and Orphic Mysteries, although numerous other groups existed as well.</a:t>
            </a:r>
            <a:endParaRPr lang="en-US" sz="4400" b="1" dirty="0"/>
          </a:p>
        </p:txBody>
      </p:sp>
    </p:spTree>
    <p:extLst>
      <p:ext uri="{BB962C8B-B14F-4D97-AF65-F5344CB8AC3E}">
        <p14:creationId xmlns:p14="http://schemas.microsoft.com/office/powerpoint/2010/main" val="31526943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86800" cy="6186309"/>
          </a:xfrm>
          <a:prstGeom prst="rect">
            <a:avLst/>
          </a:prstGeom>
        </p:spPr>
        <p:txBody>
          <a:bodyPr wrap="square">
            <a:spAutoFit/>
          </a:bodyPr>
          <a:lstStyle/>
          <a:p>
            <a:r>
              <a:rPr lang="en-US" sz="4400" b="1" dirty="0" smtClean="0"/>
              <a:t>Thanks to this resurrection story, Cybele came to be associated with the endless cycle of life, death and rebirth. In some areas, there is still an annual three-day celebration of </a:t>
            </a:r>
            <a:r>
              <a:rPr lang="en-US" sz="4400" b="1" dirty="0" err="1" smtClean="0"/>
              <a:t>Attis</a:t>
            </a:r>
            <a:r>
              <a:rPr lang="en-US" sz="4400" b="1" dirty="0" smtClean="0"/>
              <a:t>' rebirth and Cybele's power around the time of the spring equinox, called the </a:t>
            </a:r>
            <a:r>
              <a:rPr lang="en-US" sz="4400" b="1" dirty="0" err="1" smtClean="0"/>
              <a:t>Hilaria</a:t>
            </a:r>
            <a:r>
              <a:rPr lang="en-US" sz="4400" b="1" dirty="0" smtClean="0"/>
              <a:t>.</a:t>
            </a:r>
            <a:endParaRPr lang="en-US" sz="4400" b="1" dirty="0"/>
          </a:p>
        </p:txBody>
      </p:sp>
    </p:spTree>
    <p:extLst>
      <p:ext uri="{BB962C8B-B14F-4D97-AF65-F5344CB8AC3E}">
        <p14:creationId xmlns:p14="http://schemas.microsoft.com/office/powerpoint/2010/main" val="40899178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763000" cy="6186309"/>
          </a:xfrm>
          <a:prstGeom prst="rect">
            <a:avLst/>
          </a:prstGeom>
        </p:spPr>
        <p:txBody>
          <a:bodyPr wrap="square">
            <a:spAutoFit/>
          </a:bodyPr>
          <a:lstStyle/>
          <a:p>
            <a:r>
              <a:rPr lang="en-US" sz="3600" b="1" dirty="0" smtClean="0"/>
              <a:t>Like </a:t>
            </a:r>
            <a:r>
              <a:rPr lang="en-US" sz="3600" b="1" dirty="0" err="1" smtClean="0"/>
              <a:t>Attis</a:t>
            </a:r>
            <a:r>
              <a:rPr lang="en-US" sz="3600" b="1" dirty="0" smtClean="0"/>
              <a:t>, it is said that Cybele's followers would work themselves into orgiastic frenzies and then ritually castrate themselves.</a:t>
            </a:r>
          </a:p>
          <a:p>
            <a:r>
              <a:rPr lang="en-US" sz="3600" b="1" dirty="0" smtClean="0"/>
              <a:t>After this, these priests donned women's clothing, and assumed female identities. They became known as the </a:t>
            </a:r>
            <a:r>
              <a:rPr lang="en-US" sz="3600" b="1" dirty="0" err="1" smtClean="0"/>
              <a:t>Gallai</a:t>
            </a:r>
            <a:r>
              <a:rPr lang="en-US" sz="3600" b="1" dirty="0" smtClean="0"/>
              <a:t>. In some regions, female priestesses led Cybele's </a:t>
            </a:r>
            <a:r>
              <a:rPr lang="en-US" sz="3600" b="1" dirty="0" err="1" smtClean="0"/>
              <a:t>dedicants</a:t>
            </a:r>
            <a:r>
              <a:rPr lang="en-US" sz="3600" b="1" dirty="0" smtClean="0"/>
              <a:t> in rituals involving ecstatic music, drumming and dancing. </a:t>
            </a:r>
            <a:endParaRPr lang="en-US" sz="3600" b="1" dirty="0"/>
          </a:p>
        </p:txBody>
      </p:sp>
    </p:spTree>
    <p:extLst>
      <p:ext uri="{BB962C8B-B14F-4D97-AF65-F5344CB8AC3E}">
        <p14:creationId xmlns:p14="http://schemas.microsoft.com/office/powerpoint/2010/main" val="110427211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763000" cy="6186309"/>
          </a:xfrm>
          <a:prstGeom prst="rect">
            <a:avLst/>
          </a:prstGeom>
        </p:spPr>
        <p:txBody>
          <a:bodyPr wrap="square">
            <a:spAutoFit/>
          </a:bodyPr>
          <a:lstStyle/>
          <a:p>
            <a:r>
              <a:rPr lang="en-US" sz="3600" b="1" dirty="0" smtClean="0"/>
              <a:t>During the Republic and early Empire, festival days were celebrated with eunuchs preceding the goddess through the streets, banging cymbals and drums, wearing bright attire and heavy jewelry, their hair long and 'greased'. Priests and priestesses were segregated, their activities confined to their temples, and Roman citizens were not allowed to walk in procession with them. </a:t>
            </a:r>
            <a:endParaRPr lang="en-US" sz="3600" b="1" dirty="0"/>
          </a:p>
        </p:txBody>
      </p:sp>
    </p:spTree>
    <p:extLst>
      <p:ext uri="{BB962C8B-B14F-4D97-AF65-F5344CB8AC3E}">
        <p14:creationId xmlns:p14="http://schemas.microsoft.com/office/powerpoint/2010/main" val="17668822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6" y="13856"/>
            <a:ext cx="9060873" cy="6863417"/>
          </a:xfrm>
          <a:prstGeom prst="rect">
            <a:avLst/>
          </a:prstGeom>
        </p:spPr>
        <p:txBody>
          <a:bodyPr wrap="square">
            <a:spAutoFit/>
          </a:bodyPr>
          <a:lstStyle/>
          <a:p>
            <a:r>
              <a:rPr lang="en-US" sz="4000" b="1" dirty="0" smtClean="0"/>
              <a:t>Neither Roman citizens nor their slaves were allowed to become priests or priestess in the cult. No native-born Roman citizen was to be allowed to dress in bright colors, beg for alms, walk the streets with flute players or worships the goddess in 'wild Phrygian ceremonies'.   They were associated with cross dressing and gender bending.</a:t>
            </a:r>
            <a:endParaRPr lang="en-US" sz="4000" b="1" dirty="0"/>
          </a:p>
        </p:txBody>
      </p:sp>
    </p:spTree>
    <p:extLst>
      <p:ext uri="{BB962C8B-B14F-4D97-AF65-F5344CB8AC3E}">
        <p14:creationId xmlns:p14="http://schemas.microsoft.com/office/powerpoint/2010/main" val="393460573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r>
              <a:rPr lang="en-US" dirty="0" smtClean="0"/>
              <a:t> </a:t>
            </a:r>
            <a:r>
              <a:rPr lang="en-US" sz="4000" b="1" dirty="0" err="1" smtClean="0"/>
              <a:t>Korybantes</a:t>
            </a:r>
            <a:r>
              <a:rPr lang="en-US" sz="4000" b="1" dirty="0" smtClean="0"/>
              <a:t>, </a:t>
            </a:r>
            <a:r>
              <a:rPr lang="en-US" sz="4000" b="1" dirty="0" err="1" smtClean="0"/>
              <a:t>Kouretes</a:t>
            </a:r>
            <a:r>
              <a:rPr lang="en-US" sz="4000" b="1" dirty="0" smtClean="0"/>
              <a:t> and Dactyls</a:t>
            </a:r>
          </a:p>
          <a:p>
            <a:r>
              <a:rPr lang="en-US" sz="4000" b="1" dirty="0" smtClean="0"/>
              <a:t> The original head bangers these noise crazed mad priest of Cybele performed in full armor clanging swords and shields in time to the beat of drums and lyre screaming their songs to the top of their lungs .</a:t>
            </a:r>
          </a:p>
          <a:p>
            <a:r>
              <a:rPr lang="en-US" sz="4000" b="1" dirty="0" smtClean="0"/>
              <a:t>These were probably Nephilim ,were wine drinkers and wizards. They practiced </a:t>
            </a:r>
            <a:r>
              <a:rPr lang="en-US" sz="4000" b="1" dirty="0" err="1" smtClean="0"/>
              <a:t>charms,rites</a:t>
            </a:r>
            <a:r>
              <a:rPr lang="en-US" sz="4000" b="1" dirty="0" smtClean="0"/>
              <a:t> and mysteries</a:t>
            </a:r>
            <a:endParaRPr lang="en-US" sz="4000" b="1" dirty="0"/>
          </a:p>
        </p:txBody>
      </p:sp>
    </p:spTree>
    <p:extLst>
      <p:ext uri="{BB962C8B-B14F-4D97-AF65-F5344CB8AC3E}">
        <p14:creationId xmlns:p14="http://schemas.microsoft.com/office/powerpoint/2010/main" val="157379185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543800" cy="2800767"/>
          </a:xfrm>
          <a:prstGeom prst="rect">
            <a:avLst/>
          </a:prstGeom>
          <a:noFill/>
        </p:spPr>
        <p:txBody>
          <a:bodyPr wrap="square" rtlCol="0">
            <a:spAutoFit/>
          </a:bodyPr>
          <a:lstStyle/>
          <a:p>
            <a:r>
              <a:rPr lang="en-US" sz="8800" b="1" dirty="0" smtClean="0"/>
              <a:t>              DELIVERANCE</a:t>
            </a:r>
            <a:endParaRPr lang="en-US" sz="8800" b="1" dirty="0"/>
          </a:p>
        </p:txBody>
      </p:sp>
    </p:spTree>
    <p:extLst>
      <p:ext uri="{BB962C8B-B14F-4D97-AF65-F5344CB8AC3E}">
        <p14:creationId xmlns:p14="http://schemas.microsoft.com/office/powerpoint/2010/main" val="270561045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8382000" cy="4524315"/>
          </a:xfrm>
          <a:prstGeom prst="rect">
            <a:avLst/>
          </a:prstGeom>
        </p:spPr>
        <p:txBody>
          <a:bodyPr wrap="square">
            <a:spAutoFit/>
          </a:bodyPr>
          <a:lstStyle/>
          <a:p>
            <a:r>
              <a:rPr lang="en-US" sz="4800" b="1" dirty="0" smtClean="0"/>
              <a:t>The </a:t>
            </a:r>
            <a:r>
              <a:rPr lang="en-US" sz="4800" b="1" dirty="0" err="1" smtClean="0"/>
              <a:t>Plutonians</a:t>
            </a:r>
            <a:r>
              <a:rPr lang="en-US" sz="4800" b="1" dirty="0" smtClean="0"/>
              <a:t>- </a:t>
            </a:r>
            <a:r>
              <a:rPr lang="en-US" sz="4800" b="1" dirty="0" err="1" smtClean="0"/>
              <a:t>Diosynus</a:t>
            </a:r>
            <a:r>
              <a:rPr lang="en-US" sz="4800" b="1" dirty="0" smtClean="0"/>
              <a:t> -Satan</a:t>
            </a:r>
          </a:p>
          <a:p>
            <a:r>
              <a:rPr lang="en-US" sz="4800" b="1" dirty="0" smtClean="0"/>
              <a:t>The Velvet Underground, Black Sabbath, Alice </a:t>
            </a:r>
            <a:r>
              <a:rPr lang="en-US" sz="4800" b="1" dirty="0" err="1" smtClean="0"/>
              <a:t>Cooper,Kiss,Nine</a:t>
            </a:r>
            <a:r>
              <a:rPr lang="en-US" sz="4800" b="1" dirty="0" smtClean="0"/>
              <a:t> Inch Nails, Marylyn Manson</a:t>
            </a:r>
            <a:endParaRPr lang="en-US" sz="4800" b="1" dirty="0"/>
          </a:p>
        </p:txBody>
      </p:sp>
    </p:spTree>
    <p:extLst>
      <p:ext uri="{BB962C8B-B14F-4D97-AF65-F5344CB8AC3E}">
        <p14:creationId xmlns:p14="http://schemas.microsoft.com/office/powerpoint/2010/main" val="162138143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91600" cy="6494085"/>
          </a:xfrm>
          <a:prstGeom prst="rect">
            <a:avLst/>
          </a:prstGeom>
        </p:spPr>
        <p:txBody>
          <a:bodyPr wrap="square">
            <a:spAutoFit/>
          </a:bodyPr>
          <a:lstStyle/>
          <a:p>
            <a:r>
              <a:rPr lang="en-US" sz="3200" b="1" dirty="0" smtClean="0"/>
              <a:t>Father God I repent for me and my ancestors for participating in the worship of  </a:t>
            </a:r>
            <a:r>
              <a:rPr lang="en-US" sz="3200" b="1" dirty="0" err="1" smtClean="0"/>
              <a:t>Satan,Pluto,Diosynusand</a:t>
            </a:r>
            <a:r>
              <a:rPr lang="en-US" sz="3200" b="1" dirty="0" smtClean="0"/>
              <a:t> Lucifer whether knowingly or unknowingly. I break unholy soul ties with all of the artist and songwriters involved in this mystery religion whether alive or dead and send all foreign souls where they belong and call my soul back to me covered in the blood of Jesus. I break the curses and demonic bridges and command the demons </a:t>
            </a:r>
            <a:r>
              <a:rPr lang="en-US" sz="3200" b="1" dirty="0" err="1" smtClean="0"/>
              <a:t>Satan,Pluto,Diosynus,Lucifer</a:t>
            </a:r>
            <a:r>
              <a:rPr lang="en-US" sz="3200" b="1" dirty="0" smtClean="0"/>
              <a:t> and all like spirits to leave me now in Jesus name .</a:t>
            </a:r>
            <a:endParaRPr lang="en-US" sz="3200" b="1" dirty="0"/>
          </a:p>
        </p:txBody>
      </p:sp>
    </p:spTree>
    <p:extLst>
      <p:ext uri="{BB962C8B-B14F-4D97-AF65-F5344CB8AC3E}">
        <p14:creationId xmlns:p14="http://schemas.microsoft.com/office/powerpoint/2010/main" val="308390421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86800" cy="6740307"/>
          </a:xfrm>
          <a:prstGeom prst="rect">
            <a:avLst/>
          </a:prstGeom>
        </p:spPr>
        <p:txBody>
          <a:bodyPr wrap="square">
            <a:spAutoFit/>
          </a:bodyPr>
          <a:lstStyle/>
          <a:p>
            <a:r>
              <a:rPr lang="en-US" dirty="0" smtClean="0"/>
              <a:t> </a:t>
            </a:r>
            <a:r>
              <a:rPr lang="en-US" sz="3600" b="1" dirty="0" smtClean="0"/>
              <a:t>Abaddon, Adversary , Adversary ,Angel of light, Anointed covering cherub, Antichrist, </a:t>
            </a:r>
            <a:r>
              <a:rPr lang="en-US" sz="3600" b="1" dirty="0" err="1" smtClean="0"/>
              <a:t>Beelzebub,Belial,Deceiver,Devil,Dragon,Enemy,Evil</a:t>
            </a:r>
            <a:r>
              <a:rPr lang="en-US" sz="3600" b="1" dirty="0" smtClean="0"/>
              <a:t> </a:t>
            </a:r>
            <a:r>
              <a:rPr lang="en-US" sz="3600" b="1" dirty="0" err="1" smtClean="0"/>
              <a:t>one,Father</a:t>
            </a:r>
            <a:r>
              <a:rPr lang="en-US" sz="3600" b="1" dirty="0" smtClean="0"/>
              <a:t> of </a:t>
            </a:r>
            <a:r>
              <a:rPr lang="en-US" sz="3600" b="1" dirty="0" err="1" smtClean="0"/>
              <a:t>lies,God</a:t>
            </a:r>
            <a:r>
              <a:rPr lang="en-US" sz="3600" b="1" dirty="0" smtClean="0"/>
              <a:t> of this </a:t>
            </a:r>
            <a:r>
              <a:rPr lang="en-US" sz="3600" b="1" dirty="0" err="1" smtClean="0"/>
              <a:t>age,King</a:t>
            </a:r>
            <a:r>
              <a:rPr lang="en-US" sz="3600" b="1" dirty="0" smtClean="0"/>
              <a:t> of Babylon, King of </a:t>
            </a:r>
            <a:r>
              <a:rPr lang="en-US" sz="3600" b="1" dirty="0" err="1" smtClean="0"/>
              <a:t>Tyre,Lawless</a:t>
            </a:r>
            <a:r>
              <a:rPr lang="en-US" sz="3600" b="1" dirty="0" smtClean="0"/>
              <a:t> </a:t>
            </a:r>
            <a:r>
              <a:rPr lang="en-US" sz="3600" b="1" dirty="0" err="1" smtClean="0"/>
              <a:t>one,Leviathan,Liar</a:t>
            </a:r>
            <a:r>
              <a:rPr lang="en-US" sz="3600" b="1" dirty="0" smtClean="0"/>
              <a:t>, Man of </a:t>
            </a:r>
            <a:r>
              <a:rPr lang="en-US" sz="3600" b="1" dirty="0" err="1" smtClean="0"/>
              <a:t>sin,Murderer,Power</a:t>
            </a:r>
            <a:r>
              <a:rPr lang="en-US" sz="3600" b="1" dirty="0" smtClean="0"/>
              <a:t> of </a:t>
            </a:r>
            <a:r>
              <a:rPr lang="en-US" sz="3600" b="1" dirty="0" err="1" smtClean="0"/>
              <a:t>darkness,Prince</a:t>
            </a:r>
            <a:r>
              <a:rPr lang="en-US" sz="3600" b="1" dirty="0" smtClean="0"/>
              <a:t> of the power of the </a:t>
            </a:r>
            <a:r>
              <a:rPr lang="en-US" sz="3600" b="1" dirty="0" err="1" smtClean="0"/>
              <a:t>air,Roaring</a:t>
            </a:r>
            <a:r>
              <a:rPr lang="en-US" sz="3600" b="1" dirty="0" smtClean="0"/>
              <a:t> </a:t>
            </a:r>
            <a:r>
              <a:rPr lang="en-US" sz="3600" b="1" dirty="0" err="1" smtClean="0"/>
              <a:t>lion,Rulers</a:t>
            </a:r>
            <a:r>
              <a:rPr lang="en-US" sz="3600" b="1" dirty="0" smtClean="0"/>
              <a:t> of the </a:t>
            </a:r>
            <a:r>
              <a:rPr lang="en-US" sz="3600" b="1" dirty="0" err="1" smtClean="0"/>
              <a:t>darkness,Ruler</a:t>
            </a:r>
            <a:r>
              <a:rPr lang="en-US" sz="3600" b="1" dirty="0" smtClean="0"/>
              <a:t> of </a:t>
            </a:r>
            <a:r>
              <a:rPr lang="en-US" sz="3600" b="1" dirty="0" err="1" smtClean="0"/>
              <a:t>demons,Ruler</a:t>
            </a:r>
            <a:r>
              <a:rPr lang="en-US" sz="3600" b="1" dirty="0" smtClean="0"/>
              <a:t> of this world, </a:t>
            </a:r>
            <a:r>
              <a:rPr lang="en-US" sz="3600" b="1" dirty="0" err="1" smtClean="0"/>
              <a:t>Tempter,Thief,Wicked</a:t>
            </a:r>
            <a:r>
              <a:rPr lang="en-US" sz="3600" b="1" dirty="0" smtClean="0"/>
              <a:t> one</a:t>
            </a:r>
            <a:endParaRPr lang="en-US" sz="3600" b="1" dirty="0"/>
          </a:p>
        </p:txBody>
      </p:sp>
    </p:spTree>
    <p:extLst>
      <p:ext uri="{BB962C8B-B14F-4D97-AF65-F5344CB8AC3E}">
        <p14:creationId xmlns:p14="http://schemas.microsoft.com/office/powerpoint/2010/main" val="300656833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991600" cy="6186309"/>
          </a:xfrm>
          <a:prstGeom prst="rect">
            <a:avLst/>
          </a:prstGeom>
        </p:spPr>
        <p:txBody>
          <a:bodyPr wrap="square">
            <a:spAutoFit/>
          </a:bodyPr>
          <a:lstStyle/>
          <a:p>
            <a:r>
              <a:rPr lang="en-US" sz="4400" b="1" dirty="0" smtClean="0"/>
              <a:t>The New </a:t>
            </a:r>
            <a:r>
              <a:rPr lang="en-US" sz="4400" b="1" dirty="0" err="1" smtClean="0"/>
              <a:t>Appollos</a:t>
            </a:r>
            <a:endParaRPr lang="en-US" sz="4400" b="1" dirty="0" smtClean="0"/>
          </a:p>
          <a:p>
            <a:r>
              <a:rPr lang="en-US" sz="4400" b="1" dirty="0" smtClean="0"/>
              <a:t>Heavenly voices often divinely </a:t>
            </a:r>
            <a:r>
              <a:rPr lang="en-US" sz="4400" b="1" dirty="0" err="1" smtClean="0"/>
              <a:t>clad,Poetic</a:t>
            </a:r>
            <a:r>
              <a:rPr lang="en-US" sz="4400" b="1" dirty="0" smtClean="0"/>
              <a:t> </a:t>
            </a:r>
          </a:p>
          <a:p>
            <a:r>
              <a:rPr lang="en-US" sz="4400" b="1" dirty="0" smtClean="0"/>
              <a:t>                                                                        Elvis </a:t>
            </a:r>
            <a:r>
              <a:rPr lang="en-US" sz="4400" b="1" dirty="0" err="1" smtClean="0"/>
              <a:t>Presley,The</a:t>
            </a:r>
            <a:r>
              <a:rPr lang="en-US" sz="4400" b="1" dirty="0" smtClean="0"/>
              <a:t> Beach </a:t>
            </a:r>
            <a:r>
              <a:rPr lang="en-US" sz="4400" b="1" dirty="0" err="1" smtClean="0"/>
              <a:t>Boys,The</a:t>
            </a:r>
            <a:r>
              <a:rPr lang="en-US" sz="4400" b="1" dirty="0" smtClean="0"/>
              <a:t> Beatles, Elton </a:t>
            </a:r>
            <a:r>
              <a:rPr lang="en-US" sz="4400" b="1" dirty="0" err="1" smtClean="0"/>
              <a:t>John,The</a:t>
            </a:r>
            <a:r>
              <a:rPr lang="en-US" sz="4400" b="1" dirty="0" smtClean="0"/>
              <a:t> Eagles, Bob </a:t>
            </a:r>
            <a:r>
              <a:rPr lang="en-US" sz="4400" b="1" dirty="0" err="1" smtClean="0"/>
              <a:t>Dylan,Bruce</a:t>
            </a:r>
            <a:r>
              <a:rPr lang="en-US" sz="4400" b="1" dirty="0" smtClean="0"/>
              <a:t> </a:t>
            </a:r>
            <a:r>
              <a:rPr lang="en-US" sz="4400" b="1" dirty="0" err="1" smtClean="0"/>
              <a:t>Springstien,Journey,Blondie,The</a:t>
            </a:r>
            <a:r>
              <a:rPr lang="en-US" sz="4400" b="1" dirty="0" smtClean="0"/>
              <a:t> Police,U2,Green Day</a:t>
            </a:r>
            <a:endParaRPr lang="en-US" sz="4400" b="1" dirty="0"/>
          </a:p>
        </p:txBody>
      </p:sp>
    </p:spTree>
    <p:extLst>
      <p:ext uri="{BB962C8B-B14F-4D97-AF65-F5344CB8AC3E}">
        <p14:creationId xmlns:p14="http://schemas.microsoft.com/office/powerpoint/2010/main" val="2806336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67800" cy="6863417"/>
          </a:xfrm>
          <a:prstGeom prst="rect">
            <a:avLst/>
          </a:prstGeom>
        </p:spPr>
        <p:txBody>
          <a:bodyPr wrap="square">
            <a:spAutoFit/>
          </a:bodyPr>
          <a:lstStyle/>
          <a:p>
            <a:r>
              <a:rPr lang="en-US" sz="4000" b="1" dirty="0" smtClean="0"/>
              <a:t>Other names for the mystery cults included </a:t>
            </a:r>
            <a:r>
              <a:rPr lang="en-US" sz="4000" b="1" dirty="0" err="1" smtClean="0"/>
              <a:t>mysteria,teletai,bakchoi</a:t>
            </a:r>
            <a:r>
              <a:rPr lang="en-US" sz="4000" b="1" dirty="0" smtClean="0"/>
              <a:t> and </a:t>
            </a:r>
            <a:r>
              <a:rPr lang="en-US" sz="4000" b="1" dirty="0" err="1" smtClean="0"/>
              <a:t>orgia</a:t>
            </a:r>
            <a:r>
              <a:rPr lang="en-US" sz="4000" b="1" dirty="0" smtClean="0"/>
              <a:t> which is where the English term orgy drives from The goings-on at ceremonies and parties held by some of these Greco-Roman cults are rather infamous. In addition to holding animal sacrifices, some mystery cults also had lavish meals, threw elaborate parties and engaged in a  </a:t>
            </a:r>
            <a:endParaRPr lang="en-US" sz="4000" b="1" dirty="0"/>
          </a:p>
        </p:txBody>
      </p:sp>
    </p:spTree>
    <p:extLst>
      <p:ext uri="{BB962C8B-B14F-4D97-AF65-F5344CB8AC3E}">
        <p14:creationId xmlns:p14="http://schemas.microsoft.com/office/powerpoint/2010/main" val="347371414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09600"/>
            <a:ext cx="9144000" cy="5509200"/>
          </a:xfrm>
          <a:prstGeom prst="rect">
            <a:avLst/>
          </a:prstGeom>
        </p:spPr>
        <p:txBody>
          <a:bodyPr wrap="square">
            <a:spAutoFit/>
          </a:bodyPr>
          <a:lstStyle/>
          <a:p>
            <a:r>
              <a:rPr lang="en-US" sz="3200" b="1" dirty="0" smtClean="0"/>
              <a:t>Father God I repent for me and my ancestors for participating in the worship of Apollo whether knowingly or unknowingly. I break unholy soul ties with all of the artist and songwriters involved in this mystery religion whether alive or dead and send all foreign souls where they belong and call my  soul back to me covered in the blood of Jesus. I break the curses and demonic bridges and command the demon called Apollo and all like spirits to leave me now in Jesus name.  </a:t>
            </a:r>
            <a:endParaRPr lang="en-US" sz="3200" b="1" dirty="0"/>
          </a:p>
        </p:txBody>
      </p:sp>
    </p:spTree>
    <p:extLst>
      <p:ext uri="{BB962C8B-B14F-4D97-AF65-F5344CB8AC3E}">
        <p14:creationId xmlns:p14="http://schemas.microsoft.com/office/powerpoint/2010/main" val="282272090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6247864"/>
          </a:xfrm>
          <a:prstGeom prst="rect">
            <a:avLst/>
          </a:prstGeom>
        </p:spPr>
        <p:txBody>
          <a:bodyPr wrap="square">
            <a:spAutoFit/>
          </a:bodyPr>
          <a:lstStyle/>
          <a:p>
            <a:r>
              <a:rPr lang="en-US" sz="4000" b="1" dirty="0" smtClean="0"/>
              <a:t>False healings, destruction, unholy prophecy, wicked arts and poetry ,Apollos arrows, unholy music   ruler over  demonic rulers, unholy medicine</a:t>
            </a:r>
          </a:p>
          <a:p>
            <a:r>
              <a:rPr lang="en-US" sz="4000" b="1" dirty="0" smtClean="0"/>
              <a:t>New age medicine, destruction, destroyer, </a:t>
            </a:r>
            <a:r>
              <a:rPr lang="en-US" sz="4000" b="1" dirty="0" err="1" smtClean="0"/>
              <a:t>prinipality,charmer,chants,trance,witchcraft</a:t>
            </a:r>
            <a:r>
              <a:rPr lang="en-US" sz="4000" b="1" dirty="0" smtClean="0"/>
              <a:t> prophecy, counterfeit tongues</a:t>
            </a:r>
            <a:endParaRPr lang="en-US" sz="4000" b="1" dirty="0"/>
          </a:p>
        </p:txBody>
      </p:sp>
    </p:spTree>
    <p:extLst>
      <p:ext uri="{BB962C8B-B14F-4D97-AF65-F5344CB8AC3E}">
        <p14:creationId xmlns:p14="http://schemas.microsoft.com/office/powerpoint/2010/main" val="237935674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455" y="1143000"/>
            <a:ext cx="8534400" cy="4154984"/>
          </a:xfrm>
          <a:prstGeom prst="rect">
            <a:avLst/>
          </a:prstGeom>
        </p:spPr>
        <p:txBody>
          <a:bodyPr wrap="square">
            <a:spAutoFit/>
          </a:bodyPr>
          <a:lstStyle/>
          <a:p>
            <a:r>
              <a:rPr lang="en-US" sz="4400" b="1" dirty="0" smtClean="0"/>
              <a:t>The New </a:t>
            </a:r>
            <a:r>
              <a:rPr lang="en-US" sz="4400" b="1" dirty="0" err="1" smtClean="0"/>
              <a:t>Dionysians</a:t>
            </a:r>
            <a:endParaRPr lang="en-US" sz="4400" b="1" dirty="0" smtClean="0"/>
          </a:p>
          <a:p>
            <a:r>
              <a:rPr lang="en-US" sz="4400" b="1" dirty="0" smtClean="0"/>
              <a:t>The Rolling </a:t>
            </a:r>
            <a:r>
              <a:rPr lang="en-US" sz="4400" b="1" dirty="0" err="1" smtClean="0"/>
              <a:t>Stones,Grateful</a:t>
            </a:r>
            <a:r>
              <a:rPr lang="en-US" sz="4400" b="1" dirty="0" smtClean="0"/>
              <a:t> </a:t>
            </a:r>
            <a:r>
              <a:rPr lang="en-US" sz="4400" b="1" dirty="0" err="1" smtClean="0"/>
              <a:t>Dead,The</a:t>
            </a:r>
            <a:r>
              <a:rPr lang="en-US" sz="4400" b="1" dirty="0" smtClean="0"/>
              <a:t> </a:t>
            </a:r>
            <a:r>
              <a:rPr lang="en-US" sz="4400" b="1" dirty="0" err="1" smtClean="0"/>
              <a:t>Doors,Led</a:t>
            </a:r>
            <a:r>
              <a:rPr lang="en-US" sz="4400" b="1" dirty="0" smtClean="0"/>
              <a:t> </a:t>
            </a:r>
            <a:r>
              <a:rPr lang="en-US" sz="4400" b="1" dirty="0" err="1" smtClean="0"/>
              <a:t>Zeppelin,Van</a:t>
            </a:r>
            <a:r>
              <a:rPr lang="en-US" sz="4400" b="1" dirty="0" smtClean="0"/>
              <a:t> </a:t>
            </a:r>
            <a:r>
              <a:rPr lang="en-US" sz="4400" b="1" dirty="0" err="1" smtClean="0"/>
              <a:t>Halen,Beastie</a:t>
            </a:r>
            <a:r>
              <a:rPr lang="en-US" sz="4400" b="1" dirty="0" smtClean="0"/>
              <a:t> </a:t>
            </a:r>
            <a:r>
              <a:rPr lang="en-US" sz="4400" b="1" dirty="0" err="1" smtClean="0"/>
              <a:t>Boys,Red</a:t>
            </a:r>
            <a:r>
              <a:rPr lang="en-US" sz="4400" b="1" dirty="0" smtClean="0"/>
              <a:t> Hot Chili </a:t>
            </a:r>
            <a:r>
              <a:rPr lang="en-US" sz="4400" b="1" dirty="0" err="1" smtClean="0"/>
              <a:t>peppers,Guns</a:t>
            </a:r>
            <a:r>
              <a:rPr lang="en-US" sz="4400" b="1" dirty="0" smtClean="0"/>
              <a:t> and Roses</a:t>
            </a:r>
            <a:endParaRPr lang="en-US" sz="4400" b="1" dirty="0"/>
          </a:p>
        </p:txBody>
      </p:sp>
    </p:spTree>
    <p:extLst>
      <p:ext uri="{BB962C8B-B14F-4D97-AF65-F5344CB8AC3E}">
        <p14:creationId xmlns:p14="http://schemas.microsoft.com/office/powerpoint/2010/main" val="164443248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1"/>
            <a:ext cx="8991600" cy="6001643"/>
          </a:xfrm>
          <a:prstGeom prst="rect">
            <a:avLst/>
          </a:prstGeom>
        </p:spPr>
        <p:txBody>
          <a:bodyPr wrap="square">
            <a:spAutoFit/>
          </a:bodyPr>
          <a:lstStyle/>
          <a:p>
            <a:r>
              <a:rPr lang="en-US" sz="3200" b="1" dirty="0" smtClean="0"/>
              <a:t>Father god I repent for the worship of </a:t>
            </a:r>
            <a:r>
              <a:rPr lang="en-US" sz="3200" b="1" dirty="0" err="1" smtClean="0"/>
              <a:t>Diosynus</a:t>
            </a:r>
            <a:r>
              <a:rPr lang="en-US" sz="3200" b="1" dirty="0" smtClean="0"/>
              <a:t> and Bacchus by me and my ancestors  whether knowingly or unknowingly. I break unholy soul ties with all of the artist and songwriters involved with this mystery religion whether alive or dead and send all foreign souls where they belong and call my soul back to me covered in the blood of Jesus. I break the curses and demonic bridges and command the demon called  </a:t>
            </a:r>
            <a:r>
              <a:rPr lang="en-US" sz="3200" b="1" dirty="0" err="1" smtClean="0"/>
              <a:t>Diosynus</a:t>
            </a:r>
            <a:r>
              <a:rPr lang="en-US" sz="3200" b="1" dirty="0" smtClean="0"/>
              <a:t> and all like spirits to leave me now in Jesus name. </a:t>
            </a:r>
            <a:endParaRPr lang="en-US" sz="3200" b="1" dirty="0"/>
          </a:p>
        </p:txBody>
      </p:sp>
    </p:spTree>
    <p:extLst>
      <p:ext uri="{BB962C8B-B14F-4D97-AF65-F5344CB8AC3E}">
        <p14:creationId xmlns:p14="http://schemas.microsoft.com/office/powerpoint/2010/main" val="107716161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8991600" cy="6494085"/>
          </a:xfrm>
          <a:prstGeom prst="rect">
            <a:avLst/>
          </a:prstGeom>
        </p:spPr>
        <p:txBody>
          <a:bodyPr wrap="square">
            <a:spAutoFit/>
          </a:bodyPr>
          <a:lstStyle/>
          <a:p>
            <a:r>
              <a:rPr lang="en-US" sz="3200" b="1" dirty="0" err="1" smtClean="0"/>
              <a:t>Ekstasis</a:t>
            </a:r>
            <a:r>
              <a:rPr lang="en-US" sz="3200" b="1" dirty="0" smtClean="0"/>
              <a:t>, enthusiasms, wild abandonment,  wild dancing   '</a:t>
            </a:r>
            <a:r>
              <a:rPr lang="en-US" sz="3200" b="1" dirty="0" err="1" smtClean="0"/>
              <a:t>Euoi</a:t>
            </a:r>
            <a:r>
              <a:rPr lang="en-US" sz="3200" b="1" dirty="0" smtClean="0"/>
              <a:t>!'  Unholy rapture    maenads    unholy inspiration by ecstatic frenzy    intoxicating. Unholy rite and ritual, fawn skins ,thyrsus,  .   Ivy-wreaths around   a bull helmet  spirits that wear snakes ,serpents  flute.  Vile  violent sexual spirits    savage  rip tearing shredder     Death  Hades and the Grave   homosexuality   slavery  debauchery  orgy  revelry  wine fornication ,</a:t>
            </a:r>
            <a:r>
              <a:rPr lang="en-US" sz="3200" b="1" dirty="0" err="1" smtClean="0"/>
              <a:t>adultery,sodomy,oral</a:t>
            </a:r>
            <a:r>
              <a:rPr lang="en-US" sz="3200" b="1" dirty="0" smtClean="0"/>
              <a:t>  sex </a:t>
            </a:r>
            <a:r>
              <a:rPr lang="en-US" sz="3200" b="1" dirty="0" err="1" smtClean="0"/>
              <a:t>seduction,Incubus,succubus</a:t>
            </a:r>
            <a:r>
              <a:rPr lang="en-US" sz="3200" b="1" dirty="0" smtClean="0"/>
              <a:t> enchantment witchcraft</a:t>
            </a:r>
            <a:endParaRPr lang="en-US" sz="3200" b="1" dirty="0"/>
          </a:p>
        </p:txBody>
      </p:sp>
    </p:spTree>
    <p:extLst>
      <p:ext uri="{BB962C8B-B14F-4D97-AF65-F5344CB8AC3E}">
        <p14:creationId xmlns:p14="http://schemas.microsoft.com/office/powerpoint/2010/main" val="266591283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43000"/>
            <a:ext cx="8229600" cy="3477875"/>
          </a:xfrm>
          <a:prstGeom prst="rect">
            <a:avLst/>
          </a:prstGeom>
        </p:spPr>
        <p:txBody>
          <a:bodyPr wrap="square">
            <a:spAutoFit/>
          </a:bodyPr>
          <a:lstStyle/>
          <a:p>
            <a:r>
              <a:rPr lang="en-US" sz="4400" b="1" dirty="0" smtClean="0"/>
              <a:t>The New </a:t>
            </a:r>
            <a:r>
              <a:rPr lang="en-US" sz="4400" b="1" dirty="0" err="1" smtClean="0"/>
              <a:t>Eleusians</a:t>
            </a:r>
            <a:r>
              <a:rPr lang="en-US" sz="4400" b="1" dirty="0" smtClean="0"/>
              <a:t>  </a:t>
            </a:r>
          </a:p>
          <a:p>
            <a:r>
              <a:rPr lang="en-US" sz="4400" b="1" dirty="0" smtClean="0"/>
              <a:t>Tina Turner, Janis Joplin,   Linda Ronstadt, Heart,                      Chrissie </a:t>
            </a:r>
            <a:r>
              <a:rPr lang="en-US" sz="4400" b="1" dirty="0" err="1" smtClean="0"/>
              <a:t>Hynde</a:t>
            </a:r>
            <a:r>
              <a:rPr lang="en-US" sz="4400" b="1" dirty="0" smtClean="0"/>
              <a:t>,                         Courtney Love</a:t>
            </a:r>
            <a:endParaRPr lang="en-US" sz="4400" b="1" dirty="0"/>
          </a:p>
        </p:txBody>
      </p:sp>
    </p:spTree>
    <p:extLst>
      <p:ext uri="{BB962C8B-B14F-4D97-AF65-F5344CB8AC3E}">
        <p14:creationId xmlns:p14="http://schemas.microsoft.com/office/powerpoint/2010/main" val="429438005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6494085"/>
          </a:xfrm>
          <a:prstGeom prst="rect">
            <a:avLst/>
          </a:prstGeom>
        </p:spPr>
        <p:txBody>
          <a:bodyPr wrap="square">
            <a:spAutoFit/>
          </a:bodyPr>
          <a:lstStyle/>
          <a:p>
            <a:r>
              <a:rPr lang="en-US" sz="3200" b="1" dirty="0" smtClean="0"/>
              <a:t>Father God I repent for me and my ancestors for participating in the worship of </a:t>
            </a:r>
            <a:r>
              <a:rPr lang="en-US" sz="3200" b="1" dirty="0" err="1" smtClean="0"/>
              <a:t>of</a:t>
            </a:r>
            <a:r>
              <a:rPr lang="en-US" sz="3200" b="1" dirty="0" smtClean="0"/>
              <a:t> Demeter and Persephone  whether knowingly or unknowingly. I break unholy soul ties with all of the artist and songwriters involved in this mystery religion whether alive or dead and send all foreign souls where they belong and call my  soul back to me covered in the blood of Jesus. I break the curses and demonic bridges and command the demons called   Demeter and Persephone and all like spirits to leave me now in Jesus name. </a:t>
            </a:r>
            <a:endParaRPr lang="en-US" sz="3200" b="1" dirty="0"/>
          </a:p>
        </p:txBody>
      </p:sp>
    </p:spTree>
    <p:extLst>
      <p:ext uri="{BB962C8B-B14F-4D97-AF65-F5344CB8AC3E}">
        <p14:creationId xmlns:p14="http://schemas.microsoft.com/office/powerpoint/2010/main" val="401920420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1"/>
            <a:ext cx="8839200" cy="6247864"/>
          </a:xfrm>
          <a:prstGeom prst="rect">
            <a:avLst/>
          </a:prstGeom>
        </p:spPr>
        <p:txBody>
          <a:bodyPr wrap="square">
            <a:spAutoFit/>
          </a:bodyPr>
          <a:lstStyle/>
          <a:p>
            <a:r>
              <a:rPr lang="en-US" sz="4000" b="1" dirty="0" smtClean="0"/>
              <a:t>potion   </a:t>
            </a:r>
            <a:r>
              <a:rPr lang="en-US" sz="4000" b="1" dirty="0" err="1" smtClean="0"/>
              <a:t>kykeon</a:t>
            </a:r>
            <a:r>
              <a:rPr lang="en-US" sz="4000" b="1" dirty="0" smtClean="0"/>
              <a:t>   hallucinations, third eye  Unholy Dance, frenetic dance,   headdresses  flaming lamps    hecklers   jester. Spirits from Piglets and a black bull sacrifice, pushing, jostle ling, tumult, and shouting.   hallucinating  Wandering, aimless, stampede, horror, ecstasy of false joy, terrors, mare ,night mare</a:t>
            </a:r>
            <a:endParaRPr lang="en-US" sz="4000" b="1" dirty="0"/>
          </a:p>
        </p:txBody>
      </p:sp>
    </p:spTree>
    <p:extLst>
      <p:ext uri="{BB962C8B-B14F-4D97-AF65-F5344CB8AC3E}">
        <p14:creationId xmlns:p14="http://schemas.microsoft.com/office/powerpoint/2010/main" val="352183381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255" y="685800"/>
            <a:ext cx="8610600" cy="5293757"/>
          </a:xfrm>
          <a:prstGeom prst="rect">
            <a:avLst/>
          </a:prstGeom>
        </p:spPr>
        <p:txBody>
          <a:bodyPr wrap="square">
            <a:spAutoFit/>
          </a:bodyPr>
          <a:lstStyle/>
          <a:p>
            <a:r>
              <a:rPr lang="en-US" dirty="0" smtClean="0"/>
              <a:t> </a:t>
            </a:r>
            <a:r>
              <a:rPr lang="en-US" sz="4000" b="1" dirty="0" smtClean="0"/>
              <a:t>Shivering, trembling, sweating, amazement.  Astonishment, seized with loneliness, perplexity.  </a:t>
            </a:r>
          </a:p>
          <a:p>
            <a:r>
              <a:rPr lang="en-US" sz="4000" b="1" dirty="0" smtClean="0"/>
              <a:t> Halting, Goddess spirits, false visions of peace, false visons of paradise, lost and undone, secrecy,retaliation,tragedy,divorce ,separation, death suicide</a:t>
            </a:r>
          </a:p>
          <a:p>
            <a:r>
              <a:rPr lang="en-US" dirty="0" smtClean="0"/>
              <a:t> </a:t>
            </a:r>
            <a:endParaRPr lang="en-US" dirty="0"/>
          </a:p>
        </p:txBody>
      </p:sp>
    </p:spTree>
    <p:extLst>
      <p:ext uri="{BB962C8B-B14F-4D97-AF65-F5344CB8AC3E}">
        <p14:creationId xmlns:p14="http://schemas.microsoft.com/office/powerpoint/2010/main" val="157025897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10600" cy="5909310"/>
          </a:xfrm>
          <a:prstGeom prst="rect">
            <a:avLst/>
          </a:prstGeom>
        </p:spPr>
        <p:txBody>
          <a:bodyPr wrap="square">
            <a:spAutoFit/>
          </a:bodyPr>
          <a:lstStyle/>
          <a:p>
            <a:r>
              <a:rPr lang="en-US" sz="5400" b="1" dirty="0" smtClean="0"/>
              <a:t>The New </a:t>
            </a:r>
            <a:r>
              <a:rPr lang="en-US" sz="5400" b="1" dirty="0" err="1" smtClean="0"/>
              <a:t>Galloi</a:t>
            </a:r>
            <a:r>
              <a:rPr lang="en-US" sz="5400" b="1" dirty="0" smtClean="0"/>
              <a:t>  -Gender Benders</a:t>
            </a:r>
          </a:p>
          <a:p>
            <a:r>
              <a:rPr lang="en-US" sz="5400" b="1" dirty="0" smtClean="0"/>
              <a:t>Little Richard, David Bowie, The New York Dolls, Queen, Joan Jett, Prince, Michael Jackson, glam rockers</a:t>
            </a:r>
            <a:endParaRPr lang="en-US" sz="5400" b="1" dirty="0"/>
          </a:p>
        </p:txBody>
      </p:sp>
    </p:spTree>
    <p:extLst>
      <p:ext uri="{BB962C8B-B14F-4D97-AF65-F5344CB8AC3E}">
        <p14:creationId xmlns:p14="http://schemas.microsoft.com/office/powerpoint/2010/main" val="2943777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0"/>
            <a:ext cx="8839200" cy="6863417"/>
          </a:xfrm>
          <a:prstGeom prst="rect">
            <a:avLst/>
          </a:prstGeom>
        </p:spPr>
        <p:txBody>
          <a:bodyPr wrap="square">
            <a:spAutoFit/>
          </a:bodyPr>
          <a:lstStyle/>
          <a:p>
            <a:r>
              <a:rPr lang="en-US" sz="4400" b="1" dirty="0" smtClean="0"/>
              <a:t>range of activities which would have been considered unsavory, even by people of the time.. Mystery religions were about experience more than dogma or doctrine with music, dance , dance, drugs and sex part of the celebration often carried out in the night season.</a:t>
            </a:r>
            <a:endParaRPr lang="en-US" sz="4400" b="1" dirty="0"/>
          </a:p>
        </p:txBody>
      </p:sp>
    </p:spTree>
    <p:extLst>
      <p:ext uri="{BB962C8B-B14F-4D97-AF65-F5344CB8AC3E}">
        <p14:creationId xmlns:p14="http://schemas.microsoft.com/office/powerpoint/2010/main" val="220597459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67800" cy="6001643"/>
          </a:xfrm>
          <a:prstGeom prst="rect">
            <a:avLst/>
          </a:prstGeom>
        </p:spPr>
        <p:txBody>
          <a:bodyPr wrap="square">
            <a:spAutoFit/>
          </a:bodyPr>
          <a:lstStyle/>
          <a:p>
            <a:r>
              <a:rPr lang="en-US" sz="3200" b="1" dirty="0" smtClean="0"/>
              <a:t>Father God I repent for me and my ancestors for participating in the worship of Cybele and </a:t>
            </a:r>
            <a:r>
              <a:rPr lang="en-US" sz="3200" b="1" dirty="0" err="1" smtClean="0"/>
              <a:t>Attis</a:t>
            </a:r>
            <a:r>
              <a:rPr lang="en-US" sz="3200" b="1" dirty="0" smtClean="0"/>
              <a:t> whether knowingly or unknowingly. I break unholy soul ties with all of the artist and songwriters involved in this mystery religion whether alive or dead and send all foreign souls where they belong and call my  soul back to me covered in the blood of Jesus. I break the curses and demonic bridges and command the demons Cybele and </a:t>
            </a:r>
            <a:r>
              <a:rPr lang="en-US" sz="3200" b="1" dirty="0" err="1" smtClean="0"/>
              <a:t>Attis</a:t>
            </a:r>
            <a:r>
              <a:rPr lang="en-US" sz="3200" b="1" dirty="0" smtClean="0"/>
              <a:t> and all like spirits to leave me now in Jesus name.</a:t>
            </a:r>
            <a:endParaRPr lang="en-US" sz="3200" b="1" dirty="0"/>
          </a:p>
        </p:txBody>
      </p:sp>
    </p:spTree>
    <p:extLst>
      <p:ext uri="{BB962C8B-B14F-4D97-AF65-F5344CB8AC3E}">
        <p14:creationId xmlns:p14="http://schemas.microsoft.com/office/powerpoint/2010/main" val="348122052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839200" cy="7478970"/>
          </a:xfrm>
          <a:prstGeom prst="rect">
            <a:avLst/>
          </a:prstGeom>
        </p:spPr>
        <p:txBody>
          <a:bodyPr wrap="square">
            <a:spAutoFit/>
          </a:bodyPr>
          <a:lstStyle/>
          <a:p>
            <a:r>
              <a:rPr lang="en-US" sz="3200" b="1" dirty="0" smtClean="0"/>
              <a:t>mother goddess  Magna </a:t>
            </a:r>
            <a:r>
              <a:rPr lang="en-US" sz="3200" b="1" dirty="0" err="1" smtClean="0"/>
              <a:t>Mater,great</a:t>
            </a:r>
            <a:r>
              <a:rPr lang="en-US" sz="3200" b="1" dirty="0" smtClean="0"/>
              <a:t> goddess. Spirits from sacrifice of a Bull,   </a:t>
            </a:r>
            <a:r>
              <a:rPr lang="en-US" sz="3200" b="1" dirty="0" err="1" smtClean="0"/>
              <a:t>taurobolium</a:t>
            </a:r>
            <a:r>
              <a:rPr lang="en-US" sz="3200" b="1" dirty="0" smtClean="0"/>
              <a:t>, spirits that came from the bull blood shower, Red Bull </a:t>
            </a:r>
          </a:p>
          <a:p>
            <a:r>
              <a:rPr lang="en-US" sz="3200" b="1" dirty="0" smtClean="0"/>
              <a:t>  jealousy   castrating  suicide emasculating spirits,  feminine spirits in a male, Zeus, unholy intervention demonic cymbals and drums,  Spirits that cause a person to wear  bright attire and heavy jewelry and  their hair long and 'greased'. Attention getters ,flaunting, Phrygian hat. cross dresser and gender bender. trans gender spirit,  unloved, rejected ,self hatred</a:t>
            </a:r>
          </a:p>
          <a:p>
            <a:endParaRPr lang="en-US" sz="3200" dirty="0" smtClean="0"/>
          </a:p>
          <a:p>
            <a:endParaRPr lang="en-US" sz="3200" dirty="0"/>
          </a:p>
        </p:txBody>
      </p:sp>
    </p:spTree>
    <p:extLst>
      <p:ext uri="{BB962C8B-B14F-4D97-AF65-F5344CB8AC3E}">
        <p14:creationId xmlns:p14="http://schemas.microsoft.com/office/powerpoint/2010/main" val="422984866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82000" cy="6001643"/>
          </a:xfrm>
          <a:prstGeom prst="rect">
            <a:avLst/>
          </a:prstGeom>
        </p:spPr>
        <p:txBody>
          <a:bodyPr wrap="square">
            <a:spAutoFit/>
          </a:bodyPr>
          <a:lstStyle/>
          <a:p>
            <a:r>
              <a:rPr lang="en-US" sz="4800" b="1" dirty="0" smtClean="0"/>
              <a:t>Witchy Women of Isis</a:t>
            </a:r>
          </a:p>
          <a:p>
            <a:r>
              <a:rPr lang="en-US" sz="4800" b="1" dirty="0" smtClean="0"/>
              <a:t>Grace Slick.                                     Stevie Nicks,                  Pattie Smith,                       Kate Bush,                                                 Lady Gaga,           Madonna,                                           Katie Perry</a:t>
            </a:r>
            <a:endParaRPr lang="en-US" sz="4800" b="1" dirty="0"/>
          </a:p>
        </p:txBody>
      </p:sp>
    </p:spTree>
    <p:extLst>
      <p:ext uri="{BB962C8B-B14F-4D97-AF65-F5344CB8AC3E}">
        <p14:creationId xmlns:p14="http://schemas.microsoft.com/office/powerpoint/2010/main" val="355098655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6001643"/>
          </a:xfrm>
          <a:prstGeom prst="rect">
            <a:avLst/>
          </a:prstGeom>
        </p:spPr>
        <p:txBody>
          <a:bodyPr wrap="square">
            <a:spAutoFit/>
          </a:bodyPr>
          <a:lstStyle/>
          <a:p>
            <a:r>
              <a:rPr lang="en-US" sz="3200" b="1" dirty="0" smtClean="0"/>
              <a:t>Father God I repent for me and my ancestors for participating in the worship of  Isis  whether knowingly or unknowingly. I break unholy soul ties with all of the artist and songwriters involved in this mystery religion whether alive or dead and send all foreign souls where they belong and call my soul back to me covered in the blood of Jesus. I break the curses and demonic bridges and command the demons  Isis  and all like spirits to leave me now in Jesus name.</a:t>
            </a:r>
            <a:endParaRPr lang="en-US" sz="3200" b="1" dirty="0"/>
          </a:p>
        </p:txBody>
      </p:sp>
    </p:spTree>
    <p:extLst>
      <p:ext uri="{BB962C8B-B14F-4D97-AF65-F5344CB8AC3E}">
        <p14:creationId xmlns:p14="http://schemas.microsoft.com/office/powerpoint/2010/main" val="355621680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836" y="457200"/>
            <a:ext cx="8763000" cy="5632311"/>
          </a:xfrm>
          <a:prstGeom prst="rect">
            <a:avLst/>
          </a:prstGeom>
        </p:spPr>
        <p:txBody>
          <a:bodyPr wrap="square">
            <a:spAutoFit/>
          </a:bodyPr>
          <a:lstStyle/>
          <a:p>
            <a:r>
              <a:rPr lang="en-US" sz="4000" b="1" dirty="0" smtClean="0"/>
              <a:t>One set of mystery cult gods were Egyptian and involved Isis and Osiris or </a:t>
            </a:r>
            <a:r>
              <a:rPr lang="en-US" sz="4000" b="1" dirty="0" err="1" smtClean="0"/>
              <a:t>Esi</a:t>
            </a:r>
            <a:r>
              <a:rPr lang="en-US" sz="4000" b="1" dirty="0" smtClean="0"/>
              <a:t> and </a:t>
            </a:r>
            <a:r>
              <a:rPr lang="en-US" sz="4000" b="1" dirty="0" err="1" smtClean="0"/>
              <a:t>Aset</a:t>
            </a:r>
            <a:r>
              <a:rPr lang="en-US" sz="4000" b="1" dirty="0" smtClean="0"/>
              <a:t> in ancient Egyptian. Isis means “Throne” and wav known as an Ennead which was one of the nine major Egyptian gods. Others were </a:t>
            </a:r>
            <a:r>
              <a:rPr lang="en-US" sz="4000" b="1" dirty="0" err="1" smtClean="0"/>
              <a:t>Atum,Shu,Tefnut,Geb,Nut</a:t>
            </a:r>
            <a:r>
              <a:rPr lang="en-US" sz="4000" b="1" dirty="0" smtClean="0"/>
              <a:t>, and Nephthys.</a:t>
            </a:r>
            <a:endParaRPr lang="en-US" sz="4000" b="1" dirty="0"/>
          </a:p>
        </p:txBody>
      </p:sp>
    </p:spTree>
    <p:extLst>
      <p:ext uri="{BB962C8B-B14F-4D97-AF65-F5344CB8AC3E}">
        <p14:creationId xmlns:p14="http://schemas.microsoft.com/office/powerpoint/2010/main" val="67959657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534400" cy="6463308"/>
          </a:xfrm>
          <a:prstGeom prst="rect">
            <a:avLst/>
          </a:prstGeom>
        </p:spPr>
        <p:txBody>
          <a:bodyPr wrap="square">
            <a:spAutoFit/>
          </a:bodyPr>
          <a:lstStyle/>
          <a:p>
            <a:r>
              <a:rPr lang="en-US" sz="3600" b="1" dirty="0" err="1" smtClean="0"/>
              <a:t>Atum</a:t>
            </a:r>
            <a:r>
              <a:rPr lang="en-US" sz="3600" b="1" dirty="0" smtClean="0"/>
              <a:t> – false creator, sun god </a:t>
            </a:r>
          </a:p>
          <a:p>
            <a:r>
              <a:rPr lang="en-US" sz="3600" b="1" dirty="0" err="1" smtClean="0"/>
              <a:t>Geb</a:t>
            </a:r>
            <a:r>
              <a:rPr lang="en-US" sz="3600" b="1" dirty="0" smtClean="0"/>
              <a:t> – An earth god  </a:t>
            </a:r>
          </a:p>
          <a:p>
            <a:r>
              <a:rPr lang="en-US" sz="3600" b="1" dirty="0" smtClean="0"/>
              <a:t>Isis – death spirit, mother goddess, protection, and magic.  </a:t>
            </a:r>
          </a:p>
          <a:p>
            <a:r>
              <a:rPr lang="en-US" sz="3600" b="1" dirty="0" smtClean="0"/>
              <a:t>Nephthys –  -darkness, flood and drought, death.                                                                                                                                                                                          Nut –   sky goddess, sky clad, thunder  </a:t>
            </a:r>
          </a:p>
          <a:p>
            <a:r>
              <a:rPr lang="en-US" sz="3600" b="1" dirty="0" smtClean="0"/>
              <a:t>Osiris - god of death  false resurrection  ,   sun god </a:t>
            </a:r>
          </a:p>
          <a:p>
            <a:r>
              <a:rPr lang="en-US" sz="3600" b="1" dirty="0" smtClean="0"/>
              <a:t>Shu –   wind or air </a:t>
            </a:r>
            <a:r>
              <a:rPr lang="en-US" sz="3600" b="1" dirty="0" err="1" smtClean="0"/>
              <a:t>storm,tornado,whirlwind</a:t>
            </a:r>
            <a:endParaRPr lang="en-US" sz="3600" b="1" dirty="0" smtClean="0"/>
          </a:p>
          <a:p>
            <a:r>
              <a:rPr lang="en-US" dirty="0" smtClean="0"/>
              <a:t> </a:t>
            </a:r>
            <a:endParaRPr lang="en-US" dirty="0"/>
          </a:p>
        </p:txBody>
      </p:sp>
    </p:spTree>
    <p:extLst>
      <p:ext uri="{BB962C8B-B14F-4D97-AF65-F5344CB8AC3E}">
        <p14:creationId xmlns:p14="http://schemas.microsoft.com/office/powerpoint/2010/main" val="265288143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686800" cy="6186309"/>
          </a:xfrm>
          <a:prstGeom prst="rect">
            <a:avLst/>
          </a:prstGeom>
        </p:spPr>
        <p:txBody>
          <a:bodyPr wrap="square">
            <a:spAutoFit/>
          </a:bodyPr>
          <a:lstStyle/>
          <a:p>
            <a:r>
              <a:rPr lang="en-US" sz="3600" b="1" dirty="0" smtClean="0"/>
              <a:t>Tefnut –  Goddess  </a:t>
            </a:r>
          </a:p>
          <a:p>
            <a:r>
              <a:rPr lang="en-US" sz="3600" b="1" dirty="0" smtClean="0"/>
              <a:t>Other major gods were:</a:t>
            </a:r>
          </a:p>
          <a:p>
            <a:r>
              <a:rPr lang="en-US" sz="3600" b="1" dirty="0" smtClean="0"/>
              <a:t>Anubis –  </a:t>
            </a:r>
            <a:r>
              <a:rPr lang="en-US" sz="3600" b="1" dirty="0" err="1" smtClean="0"/>
              <a:t>Zombie,sexual</a:t>
            </a:r>
            <a:r>
              <a:rPr lang="en-US" sz="3600" b="1" dirty="0" smtClean="0"/>
              <a:t> spirits</a:t>
            </a:r>
          </a:p>
          <a:p>
            <a:r>
              <a:rPr lang="en-US" sz="3600" b="1" dirty="0" smtClean="0"/>
              <a:t>Horus-  sky, the sun,  unholy kingship,  false protection,  magic healing ,Third eye</a:t>
            </a:r>
          </a:p>
          <a:p>
            <a:r>
              <a:rPr lang="en-US" sz="3600" b="1" dirty="0" smtClean="0"/>
              <a:t>Ra –   Egyptian sun god,  false </a:t>
            </a:r>
            <a:r>
              <a:rPr lang="en-US" sz="3600" b="1" dirty="0" err="1" smtClean="0"/>
              <a:t>creator,false</a:t>
            </a:r>
            <a:r>
              <a:rPr lang="en-US" sz="3600" b="1" dirty="0" smtClean="0"/>
              <a:t> heaven and hell. Demonic king                                                        </a:t>
            </a:r>
            <a:r>
              <a:rPr lang="en-US" sz="3600" b="1" dirty="0" err="1" smtClean="0"/>
              <a:t>Jezebel,Semaramius,Venus,Artemis,Athena</a:t>
            </a:r>
            <a:r>
              <a:rPr lang="en-US" sz="3600" b="1" dirty="0" smtClean="0"/>
              <a:t>           Queen of Heaven</a:t>
            </a:r>
            <a:endParaRPr lang="en-US" sz="3600" b="1" dirty="0"/>
          </a:p>
        </p:txBody>
      </p:sp>
    </p:spTree>
    <p:extLst>
      <p:ext uri="{BB962C8B-B14F-4D97-AF65-F5344CB8AC3E}">
        <p14:creationId xmlns:p14="http://schemas.microsoft.com/office/powerpoint/2010/main" val="333305096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534400" cy="5909310"/>
          </a:xfrm>
          <a:prstGeom prst="rect">
            <a:avLst/>
          </a:prstGeom>
        </p:spPr>
        <p:txBody>
          <a:bodyPr wrap="square">
            <a:spAutoFit/>
          </a:bodyPr>
          <a:lstStyle/>
          <a:p>
            <a:r>
              <a:rPr lang="en-US" sz="5400" b="1" dirty="0" smtClean="0"/>
              <a:t>Set – violence, </a:t>
            </a:r>
            <a:r>
              <a:rPr lang="en-US" sz="5400" b="1" dirty="0" err="1" smtClean="0"/>
              <a:t>chaos,demonic</a:t>
            </a:r>
            <a:r>
              <a:rPr lang="en-US" sz="5400" b="1" dirty="0" smtClean="0"/>
              <a:t>  strength,   desert spirits, heat, and disease, storms, sterile, impotent,   gay ,</a:t>
            </a:r>
            <a:r>
              <a:rPr lang="en-US" sz="5400" b="1" dirty="0" err="1" smtClean="0"/>
              <a:t>Homosexual,lesbian</a:t>
            </a:r>
            <a:endParaRPr lang="en-US" sz="5400" b="1" dirty="0"/>
          </a:p>
        </p:txBody>
      </p:sp>
    </p:spTree>
    <p:extLst>
      <p:ext uri="{BB962C8B-B14F-4D97-AF65-F5344CB8AC3E}">
        <p14:creationId xmlns:p14="http://schemas.microsoft.com/office/powerpoint/2010/main" val="189912464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66" y="457200"/>
            <a:ext cx="8839200" cy="5940088"/>
          </a:xfrm>
          <a:prstGeom prst="rect">
            <a:avLst/>
          </a:prstGeom>
        </p:spPr>
        <p:txBody>
          <a:bodyPr wrap="square">
            <a:spAutoFit/>
          </a:bodyPr>
          <a:lstStyle/>
          <a:p>
            <a:r>
              <a:rPr lang="en-US" sz="4800" b="1" dirty="0" smtClean="0"/>
              <a:t>Hermetic Rock</a:t>
            </a:r>
          </a:p>
          <a:p>
            <a:r>
              <a:rPr lang="en-US" sz="4800" b="1" dirty="0" smtClean="0"/>
              <a:t>                                                            Jimmy Hendrix,                           Peter </a:t>
            </a:r>
            <a:r>
              <a:rPr lang="en-US" sz="4400" b="1" dirty="0" smtClean="0"/>
              <a:t>Gabriel,                                </a:t>
            </a:r>
            <a:r>
              <a:rPr lang="en-US" sz="4400" b="1" dirty="0" err="1" smtClean="0"/>
              <a:t>RadioHead</a:t>
            </a:r>
            <a:r>
              <a:rPr lang="en-US" sz="4400" b="1" dirty="0" smtClean="0"/>
              <a:t>,                              Pink</a:t>
            </a:r>
            <a:r>
              <a:rPr lang="en-US" sz="4800" b="1" dirty="0" smtClean="0"/>
              <a:t> Floyd,                                   The Talking Heads,                             Deep Purple</a:t>
            </a:r>
            <a:endParaRPr lang="en-US" sz="4800" b="1" dirty="0"/>
          </a:p>
        </p:txBody>
      </p:sp>
    </p:spTree>
    <p:extLst>
      <p:ext uri="{BB962C8B-B14F-4D97-AF65-F5344CB8AC3E}">
        <p14:creationId xmlns:p14="http://schemas.microsoft.com/office/powerpoint/2010/main" val="28621537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8991600" cy="6001643"/>
          </a:xfrm>
          <a:prstGeom prst="rect">
            <a:avLst/>
          </a:prstGeom>
        </p:spPr>
        <p:txBody>
          <a:bodyPr wrap="square">
            <a:spAutoFit/>
          </a:bodyPr>
          <a:lstStyle/>
          <a:p>
            <a:r>
              <a:rPr lang="en-US" sz="3200" b="1" dirty="0" smtClean="0"/>
              <a:t>Father God I repent for me and my ancestors for participating in the worship of  Hermes  whether knowingly or unknowingly. I break unholy soul ties with all of the artist and songwriters involved in this mystery religion whether alive or dead and send all foreign souls where they belong and call my  soul back to me covered in the blood of Jesus. I break the curses and demonic bridges and command the demon Hermes and all like spirits to leave me now in Jesus name.</a:t>
            </a:r>
            <a:endParaRPr lang="en-US" sz="3200" b="1" dirty="0"/>
          </a:p>
        </p:txBody>
      </p:sp>
    </p:spTree>
    <p:extLst>
      <p:ext uri="{BB962C8B-B14F-4D97-AF65-F5344CB8AC3E}">
        <p14:creationId xmlns:p14="http://schemas.microsoft.com/office/powerpoint/2010/main" val="429468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915400" cy="6186309"/>
          </a:xfrm>
          <a:prstGeom prst="rect">
            <a:avLst/>
          </a:prstGeom>
        </p:spPr>
        <p:txBody>
          <a:bodyPr wrap="square">
            <a:spAutoFit/>
          </a:bodyPr>
          <a:lstStyle/>
          <a:p>
            <a:r>
              <a:rPr lang="en-US" sz="4400" b="1" dirty="0" smtClean="0"/>
              <a:t>The “mystery” in “mystery cult” comes from the Greek </a:t>
            </a:r>
            <a:r>
              <a:rPr lang="en-US" sz="4400" b="1" dirty="0" err="1" smtClean="0"/>
              <a:t>musterion</a:t>
            </a:r>
            <a:r>
              <a:rPr lang="en-US" sz="4400" b="1" dirty="0" smtClean="0"/>
              <a:t>, which is used to refer to a secret doctrine or rite. When people joined the mysteries, they were forced to go through an initiation, and they were expected to guard the secrets of the organization. </a:t>
            </a:r>
            <a:endParaRPr lang="en-US" sz="4400" b="1" dirty="0"/>
          </a:p>
        </p:txBody>
      </p:sp>
    </p:spTree>
    <p:extLst>
      <p:ext uri="{BB962C8B-B14F-4D97-AF65-F5344CB8AC3E}">
        <p14:creationId xmlns:p14="http://schemas.microsoft.com/office/powerpoint/2010/main" val="72047796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458200" cy="5632311"/>
          </a:xfrm>
          <a:prstGeom prst="rect">
            <a:avLst/>
          </a:prstGeom>
        </p:spPr>
        <p:txBody>
          <a:bodyPr wrap="square">
            <a:spAutoFit/>
          </a:bodyPr>
          <a:lstStyle/>
          <a:p>
            <a:r>
              <a:rPr lang="en-US" sz="4000" b="1" dirty="0" smtClean="0"/>
              <a:t> Messenger spirits,  Soul stealers,death.  Coincidence,fate,chance Mercury ,Marcates god of the market,                                                       spirit of Les Paul,competition,                        witchcraft,                                  demonic aid,performance,siren,                                    lost in the sound,</a:t>
            </a:r>
            <a:endParaRPr lang="en-US" sz="4000" b="1" dirty="0"/>
          </a:p>
        </p:txBody>
      </p:sp>
    </p:spTree>
    <p:extLst>
      <p:ext uri="{BB962C8B-B14F-4D97-AF65-F5344CB8AC3E}">
        <p14:creationId xmlns:p14="http://schemas.microsoft.com/office/powerpoint/2010/main" val="405403533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2" y="838200"/>
            <a:ext cx="8686800" cy="4154984"/>
          </a:xfrm>
          <a:prstGeom prst="rect">
            <a:avLst/>
          </a:prstGeom>
        </p:spPr>
        <p:txBody>
          <a:bodyPr wrap="square">
            <a:spAutoFit/>
          </a:bodyPr>
          <a:lstStyle/>
          <a:p>
            <a:r>
              <a:rPr lang="en-US" sz="4400" b="1" dirty="0" smtClean="0"/>
              <a:t>The New </a:t>
            </a:r>
            <a:r>
              <a:rPr lang="en-US" sz="4400" b="1" dirty="0" err="1" smtClean="0"/>
              <a:t>Korybantes</a:t>
            </a:r>
            <a:r>
              <a:rPr lang="en-US" sz="4400" b="1" dirty="0" smtClean="0"/>
              <a:t> -Shouters</a:t>
            </a:r>
          </a:p>
          <a:p>
            <a:r>
              <a:rPr lang="en-US" sz="4400" b="1" dirty="0" smtClean="0"/>
              <a:t>The Kinks,                                                  The </a:t>
            </a:r>
            <a:r>
              <a:rPr lang="en-US" sz="4400" b="1" dirty="0" err="1" smtClean="0"/>
              <a:t>Who,Cream,Heavy</a:t>
            </a:r>
            <a:r>
              <a:rPr lang="en-US" sz="4400" b="1" dirty="0" smtClean="0"/>
              <a:t> Metal </a:t>
            </a:r>
            <a:r>
              <a:rPr lang="en-US" sz="4400" b="1" dirty="0" err="1" smtClean="0"/>
              <a:t>Thunder,AC</a:t>
            </a:r>
            <a:r>
              <a:rPr lang="en-US" sz="4400" b="1" dirty="0" smtClean="0"/>
              <a:t>/</a:t>
            </a:r>
            <a:r>
              <a:rPr lang="en-US" sz="4400" b="1" dirty="0" err="1" smtClean="0"/>
              <a:t>DC,Judas</a:t>
            </a:r>
            <a:r>
              <a:rPr lang="en-US" sz="4400" b="1" dirty="0" smtClean="0"/>
              <a:t> Priest,                                     </a:t>
            </a:r>
            <a:r>
              <a:rPr lang="en-US" sz="4400" b="1" dirty="0" err="1" smtClean="0"/>
              <a:t>Motorhead,Metallica</a:t>
            </a:r>
            <a:r>
              <a:rPr lang="en-US" sz="4400" b="1" dirty="0" smtClean="0"/>
              <a:t>,            Iron Maiden </a:t>
            </a:r>
            <a:endParaRPr lang="en-US" sz="4400" b="1" dirty="0"/>
          </a:p>
        </p:txBody>
      </p:sp>
    </p:spTree>
    <p:extLst>
      <p:ext uri="{BB962C8B-B14F-4D97-AF65-F5344CB8AC3E}">
        <p14:creationId xmlns:p14="http://schemas.microsoft.com/office/powerpoint/2010/main" val="267915199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15400" cy="6494085"/>
          </a:xfrm>
          <a:prstGeom prst="rect">
            <a:avLst/>
          </a:prstGeom>
        </p:spPr>
        <p:txBody>
          <a:bodyPr wrap="square">
            <a:spAutoFit/>
          </a:bodyPr>
          <a:lstStyle/>
          <a:p>
            <a:r>
              <a:rPr lang="en-US" sz="3200" b="1" dirty="0" smtClean="0"/>
              <a:t>Father God I repent for me and my ancestors for participating in the worship of  Cybele,Diosynus and Zeus whether knowingly or unknowingly. I break unholy soul ties with all of the artist and songwriters involved in this mystery religion whether alive or dead and send all foreign souls where they belong and call my soul back to me covered in the blood of Jesus. I break the curses and demonic bridges and command the demons Cybele,Diosynus and Zeus  and all like spirits to leave me now in Jesus name.</a:t>
            </a:r>
            <a:endParaRPr lang="en-US" sz="3200" b="1" dirty="0"/>
          </a:p>
        </p:txBody>
      </p:sp>
    </p:spTree>
    <p:extLst>
      <p:ext uri="{BB962C8B-B14F-4D97-AF65-F5344CB8AC3E}">
        <p14:creationId xmlns:p14="http://schemas.microsoft.com/office/powerpoint/2010/main" val="380942680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686800" cy="5509200"/>
          </a:xfrm>
          <a:prstGeom prst="rect">
            <a:avLst/>
          </a:prstGeom>
        </p:spPr>
        <p:txBody>
          <a:bodyPr wrap="square">
            <a:spAutoFit/>
          </a:bodyPr>
          <a:lstStyle/>
          <a:p>
            <a:r>
              <a:rPr lang="en-US" sz="4400" b="1" dirty="0" smtClean="0"/>
              <a:t>Demonic  armor  clanging sword spirits  demonic  drums and stringed instrument spirits   screaming  </a:t>
            </a:r>
            <a:r>
              <a:rPr lang="en-US" sz="4400" b="1" dirty="0" err="1" smtClean="0"/>
              <a:t>calamity,violence,secrecy</a:t>
            </a:r>
            <a:r>
              <a:rPr lang="en-US" sz="4400" b="1" dirty="0" smtClean="0"/>
              <a:t>,        darkness  Nephilim ,  alcoholic, addiction , wizards sorcery.  Charms. Rites and ritual spirits</a:t>
            </a:r>
            <a:endParaRPr lang="en-US" sz="4400" b="1" dirty="0"/>
          </a:p>
        </p:txBody>
      </p:sp>
    </p:spTree>
    <p:extLst>
      <p:ext uri="{BB962C8B-B14F-4D97-AF65-F5344CB8AC3E}">
        <p14:creationId xmlns:p14="http://schemas.microsoft.com/office/powerpoint/2010/main" val="105532541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6555641"/>
          </a:xfrm>
          <a:prstGeom prst="rect">
            <a:avLst/>
          </a:prstGeom>
        </p:spPr>
        <p:txBody>
          <a:bodyPr wrap="square">
            <a:spAutoFit/>
          </a:bodyPr>
          <a:lstStyle/>
          <a:p>
            <a:r>
              <a:rPr lang="en-US" sz="6000" b="1" dirty="0" err="1" smtClean="0"/>
              <a:t>Mithraic</a:t>
            </a:r>
            <a:r>
              <a:rPr lang="en-US" sz="6000" b="1" dirty="0" smtClean="0"/>
              <a:t> Rock-  all male underground hardcore punk</a:t>
            </a:r>
          </a:p>
          <a:p>
            <a:r>
              <a:rPr lang="en-US" sz="6000" b="1" dirty="0" smtClean="0"/>
              <a:t>The Stooges,                         The Sex Pistols,                                    The Ramones,                     The Clash</a:t>
            </a:r>
            <a:endParaRPr lang="en-US" sz="6000" b="1" dirty="0"/>
          </a:p>
        </p:txBody>
      </p:sp>
    </p:spTree>
    <p:extLst>
      <p:ext uri="{BB962C8B-B14F-4D97-AF65-F5344CB8AC3E}">
        <p14:creationId xmlns:p14="http://schemas.microsoft.com/office/powerpoint/2010/main" val="220116187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509200"/>
          </a:xfrm>
          <a:prstGeom prst="rect">
            <a:avLst/>
          </a:prstGeom>
        </p:spPr>
        <p:txBody>
          <a:bodyPr wrap="square">
            <a:spAutoFit/>
          </a:bodyPr>
          <a:lstStyle/>
          <a:p>
            <a:r>
              <a:rPr lang="en-US" sz="3200" b="1" dirty="0" smtClean="0"/>
              <a:t>Father God I repent for me and my ancestors for participating in the worship of Mithra  whether knowingly or unknowingly. I break unholy soul ties with all of the artist and songwriters involved in this mystery religion whether alive or dead and send all foreign souls where they belong and call my soul back to me covered in the blood of Jesus. I break curses and the  demonic bridges and command the demon Mithra and all like spirits to leave me now in Jesus name .  </a:t>
            </a:r>
            <a:endParaRPr lang="en-US" sz="3200" b="1" dirty="0"/>
          </a:p>
        </p:txBody>
      </p:sp>
    </p:spTree>
    <p:extLst>
      <p:ext uri="{BB962C8B-B14F-4D97-AF65-F5344CB8AC3E}">
        <p14:creationId xmlns:p14="http://schemas.microsoft.com/office/powerpoint/2010/main" val="3729969606"/>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0"/>
            <a:ext cx="8763000" cy="5262979"/>
          </a:xfrm>
          <a:prstGeom prst="rect">
            <a:avLst/>
          </a:prstGeom>
        </p:spPr>
        <p:txBody>
          <a:bodyPr wrap="square">
            <a:spAutoFit/>
          </a:bodyPr>
          <a:lstStyle/>
          <a:p>
            <a:r>
              <a:rPr lang="en-US" sz="4800" b="1" dirty="0" smtClean="0"/>
              <a:t>Darkness, weird, unsettled, violence, confrontational, disturbing, anarchy, rage, political,                                        unholy environmentalist secret,                                            hidden works of darkness</a:t>
            </a:r>
            <a:endParaRPr lang="en-US" sz="4800" b="1" dirty="0"/>
          </a:p>
        </p:txBody>
      </p:sp>
    </p:spTree>
    <p:extLst>
      <p:ext uri="{BB962C8B-B14F-4D97-AF65-F5344CB8AC3E}">
        <p14:creationId xmlns:p14="http://schemas.microsoft.com/office/powerpoint/2010/main" val="226877175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458200" cy="4708981"/>
          </a:xfrm>
          <a:prstGeom prst="rect">
            <a:avLst/>
          </a:prstGeom>
        </p:spPr>
        <p:txBody>
          <a:bodyPr wrap="square">
            <a:spAutoFit/>
          </a:bodyPr>
          <a:lstStyle/>
          <a:p>
            <a:r>
              <a:rPr lang="en-US" sz="6000" b="1" dirty="0" smtClean="0"/>
              <a:t>Orpheus- Neil Young, </a:t>
            </a:r>
            <a:r>
              <a:rPr lang="en-US" sz="6000" b="1" dirty="0" err="1" smtClean="0"/>
              <a:t>JamesTaylor</a:t>
            </a:r>
            <a:r>
              <a:rPr lang="en-US" sz="6000" b="1" dirty="0" smtClean="0"/>
              <a:t>,      Nirvana,                                  Blues Music,                        Country Music </a:t>
            </a:r>
            <a:endParaRPr lang="en-US" sz="6000" b="1" dirty="0"/>
          </a:p>
        </p:txBody>
      </p:sp>
    </p:spTree>
    <p:extLst>
      <p:ext uri="{BB962C8B-B14F-4D97-AF65-F5344CB8AC3E}">
        <p14:creationId xmlns:p14="http://schemas.microsoft.com/office/powerpoint/2010/main" val="368491306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1"/>
            <a:ext cx="8991600" cy="5509200"/>
          </a:xfrm>
          <a:prstGeom prst="rect">
            <a:avLst/>
          </a:prstGeom>
        </p:spPr>
        <p:txBody>
          <a:bodyPr wrap="square">
            <a:spAutoFit/>
          </a:bodyPr>
          <a:lstStyle/>
          <a:p>
            <a:r>
              <a:rPr lang="en-US" sz="3200" b="1" dirty="0" smtClean="0"/>
              <a:t>Father God I repent for me and my ancestors for participating in the worship of Orpheus whether knowingly or unknowingly. I break unholy soul ties with all of the artist and songwriters involved in this mystery religion whether alive or dead and send all foreign souls where they belong and call my soul back to me covered in the blood of Jesus. I break the demonic bridges and command the demons  Orpheus and all like spirits to leave me now in Jesus name .</a:t>
            </a:r>
            <a:endParaRPr lang="en-US" sz="3200" b="1" dirty="0"/>
          </a:p>
        </p:txBody>
      </p:sp>
    </p:spTree>
    <p:extLst>
      <p:ext uri="{BB962C8B-B14F-4D97-AF65-F5344CB8AC3E}">
        <p14:creationId xmlns:p14="http://schemas.microsoft.com/office/powerpoint/2010/main" val="52302412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5509200"/>
          </a:xfrm>
          <a:prstGeom prst="rect">
            <a:avLst/>
          </a:prstGeom>
        </p:spPr>
        <p:txBody>
          <a:bodyPr wrap="square">
            <a:spAutoFit/>
          </a:bodyPr>
          <a:lstStyle/>
          <a:p>
            <a:r>
              <a:rPr lang="en-US" dirty="0" smtClean="0"/>
              <a:t> </a:t>
            </a:r>
            <a:r>
              <a:rPr lang="en-US" sz="4400" b="1" dirty="0" smtClean="0"/>
              <a:t>Self-pity ,self- loathing ,accusing, feeling sorry for self,depression,despair,dismay,heaviness,oppression,fear,</a:t>
            </a:r>
          </a:p>
          <a:p>
            <a:r>
              <a:rPr lang="en-US" sz="4400" b="1" dirty="0" smtClean="0"/>
              <a:t>dread,woe,woes,blues,         expecting the worst,     pessimism, woe is me, wallowing in despair,victem</a:t>
            </a:r>
            <a:endParaRPr lang="en-US" sz="4400" b="1" dirty="0"/>
          </a:p>
        </p:txBody>
      </p:sp>
    </p:spTree>
    <p:extLst>
      <p:ext uri="{BB962C8B-B14F-4D97-AF65-F5344CB8AC3E}">
        <p14:creationId xmlns:p14="http://schemas.microsoft.com/office/powerpoint/2010/main" val="25373758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876</TotalTime>
  <Words>5117</Words>
  <Application>Microsoft Office PowerPoint</Application>
  <PresentationFormat>On-screen Show (4:3)</PresentationFormat>
  <Paragraphs>188</Paragraphs>
  <Slides>99</Slides>
  <Notes>1</Notes>
  <HiddenSlides>0</HiddenSlides>
  <MMClips>0</MMClips>
  <ScaleCrop>false</ScaleCrop>
  <HeadingPairs>
    <vt:vector size="4" baseType="variant">
      <vt:variant>
        <vt:lpstr>Theme</vt:lpstr>
      </vt:variant>
      <vt:variant>
        <vt:i4>1</vt:i4>
      </vt:variant>
      <vt:variant>
        <vt:lpstr>Slide Titles</vt:lpstr>
      </vt:variant>
      <vt:variant>
        <vt:i4>99</vt:i4>
      </vt:variant>
    </vt:vector>
  </HeadingPairs>
  <TitlesOfParts>
    <vt:vector size="100" baseType="lpstr">
      <vt:lpstr>Apothecary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king</dc:creator>
  <cp:lastModifiedBy>king</cp:lastModifiedBy>
  <cp:revision>25</cp:revision>
  <cp:lastPrinted>2015-11-26T05:33:16Z</cp:lastPrinted>
  <dcterms:created xsi:type="dcterms:W3CDTF">2015-11-25T15:16:58Z</dcterms:created>
  <dcterms:modified xsi:type="dcterms:W3CDTF">2015-11-26T05:54:48Z</dcterms:modified>
</cp:coreProperties>
</file>