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00" r:id="rId44"/>
    <p:sldId id="301" r:id="rId45"/>
    <p:sldId id="302" r:id="rId46"/>
    <p:sldId id="303" r:id="rId47"/>
    <p:sldId id="304" r:id="rId48"/>
    <p:sldId id="305" r:id="rId49"/>
    <p:sldId id="298" r:id="rId50"/>
    <p:sldId id="299" r:id="rId51"/>
    <p:sldId id="306" r:id="rId52"/>
    <p:sldId id="307" r:id="rId53"/>
    <p:sldId id="30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556" autoAdjust="0"/>
  </p:normalViewPr>
  <p:slideViewPr>
    <p:cSldViewPr>
      <p:cViewPr varScale="1">
        <p:scale>
          <a:sx n="41" d="100"/>
          <a:sy n="41" d="100"/>
        </p:scale>
        <p:origin x="-13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99D042-D1F3-47CA-B1D2-9869EAC5E538}"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232709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9D042-D1F3-47CA-B1D2-9869EAC5E538}"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142855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9D042-D1F3-47CA-B1D2-9869EAC5E538}"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182196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9D042-D1F3-47CA-B1D2-9869EAC5E538}"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346721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99D042-D1F3-47CA-B1D2-9869EAC5E538}"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113081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99D042-D1F3-47CA-B1D2-9869EAC5E538}" type="datetimeFigureOut">
              <a:rPr lang="en-US" smtClean="0"/>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96065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99D042-D1F3-47CA-B1D2-9869EAC5E538}" type="datetimeFigureOut">
              <a:rPr lang="en-US" smtClean="0"/>
              <a:t>5/24/2013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1986024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99D042-D1F3-47CA-B1D2-9869EAC5E538}" type="datetimeFigureOut">
              <a:rPr lang="en-US" smtClean="0"/>
              <a:t>5/24/2013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375068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9D042-D1F3-47CA-B1D2-9869EAC5E538}" type="datetimeFigureOut">
              <a:rPr lang="en-US" smtClean="0"/>
              <a:t>5/24/2013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2803787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9D042-D1F3-47CA-B1D2-9869EAC5E538}" type="datetimeFigureOut">
              <a:rPr lang="en-US" smtClean="0"/>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269446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9D042-D1F3-47CA-B1D2-9869EAC5E538}" type="datetimeFigureOut">
              <a:rPr lang="en-US" smtClean="0"/>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CD901-E03A-4785-B695-0BB4EED12E18}" type="slidenum">
              <a:rPr lang="en-US" smtClean="0"/>
              <a:t>‹#›</a:t>
            </a:fld>
            <a:endParaRPr lang="en-US"/>
          </a:p>
        </p:txBody>
      </p:sp>
    </p:spTree>
    <p:extLst>
      <p:ext uri="{BB962C8B-B14F-4D97-AF65-F5344CB8AC3E}">
        <p14:creationId xmlns:p14="http://schemas.microsoft.com/office/powerpoint/2010/main" val="415191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9D042-D1F3-47CA-B1D2-9869EAC5E538}" type="datetimeFigureOut">
              <a:rPr lang="en-US" smtClean="0"/>
              <a:t>5/24/2013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CD901-E03A-4785-B695-0BB4EED12E18}" type="slidenum">
              <a:rPr lang="en-US" smtClean="0"/>
              <a:t>‹#›</a:t>
            </a:fld>
            <a:endParaRPr lang="en-US"/>
          </a:p>
        </p:txBody>
      </p:sp>
    </p:spTree>
    <p:extLst>
      <p:ext uri="{BB962C8B-B14F-4D97-AF65-F5344CB8AC3E}">
        <p14:creationId xmlns:p14="http://schemas.microsoft.com/office/powerpoint/2010/main" val="210457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merriam-webster.com/dictionary/faultfindin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www.merriam-webster.com/dictionary/assailant" TargetMode="External"/><Relationship Id="rId3" Type="http://schemas.openxmlformats.org/officeDocument/2006/relationships/hyperlink" Target="http://www.merriam-webster.com/dictionary/belittler" TargetMode="External"/><Relationship Id="rId7" Type="http://schemas.openxmlformats.org/officeDocument/2006/relationships/hyperlink" Target="http://www.merriam-webster.com/dictionary/detractor" TargetMode="External"/><Relationship Id="rId2" Type="http://schemas.openxmlformats.org/officeDocument/2006/relationships/hyperlink" Target="http://www.merriam-webster.com/dictionary/denouncer" TargetMode="External"/><Relationship Id="rId1" Type="http://schemas.openxmlformats.org/officeDocument/2006/relationships/slideLayout" Target="../slideLayouts/slideLayout7.xml"/><Relationship Id="rId6" Type="http://schemas.openxmlformats.org/officeDocument/2006/relationships/hyperlink" Target="http://www.merriam-webster.com/dictionary/derider" TargetMode="External"/><Relationship Id="rId5" Type="http://schemas.openxmlformats.org/officeDocument/2006/relationships/hyperlink" Target="http://www.merriam-webster.com/dictionary/denigrator" TargetMode="External"/><Relationship Id="rId4" Type="http://schemas.openxmlformats.org/officeDocument/2006/relationships/hyperlink" Target="http://www.merriam-webster.com/dictionary/decrier" TargetMode="External"/><Relationship Id="rId9" Type="http://schemas.openxmlformats.org/officeDocument/2006/relationships/hyperlink" Target="http://www.merriam-webster.com/dictionary/attacker"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merriam-webster.com/dictionary/haranguer" TargetMode="External"/><Relationship Id="rId13" Type="http://schemas.openxmlformats.org/officeDocument/2006/relationships/hyperlink" Target="http://www.merriam-webster.com/dictionary/reprover" TargetMode="External"/><Relationship Id="rId18" Type="http://schemas.openxmlformats.org/officeDocument/2006/relationships/hyperlink" Target="http://www.merriam-webster.com/dictionary/crybaby" TargetMode="External"/><Relationship Id="rId3" Type="http://schemas.openxmlformats.org/officeDocument/2006/relationships/hyperlink" Target="http://www.merriam-webster.com/dictionary/criticaster" TargetMode="External"/><Relationship Id="rId21" Type="http://schemas.openxmlformats.org/officeDocument/2006/relationships/hyperlink" Target="http://www.merriam-webster.com/dictionary/grouch" TargetMode="External"/><Relationship Id="rId7" Type="http://schemas.openxmlformats.org/officeDocument/2006/relationships/hyperlink" Target="http://www.merriam-webster.com/dictionary/admonisher" TargetMode="External"/><Relationship Id="rId12" Type="http://schemas.openxmlformats.org/officeDocument/2006/relationships/hyperlink" Target="http://www.merriam-webster.com/dictionary/reproacher" TargetMode="External"/><Relationship Id="rId17" Type="http://schemas.openxmlformats.org/officeDocument/2006/relationships/hyperlink" Target="http://www.merriam-webster.com/dictionary/complainer" TargetMode="External"/><Relationship Id="rId2" Type="http://schemas.openxmlformats.org/officeDocument/2006/relationships/hyperlink" Target="http://www.merriam-webster.com/dictionary/crucifier" TargetMode="External"/><Relationship Id="rId16" Type="http://schemas.openxmlformats.org/officeDocument/2006/relationships/hyperlink" Target="http://www.merriam-webster.com/dictionary/bellyacher" TargetMode="External"/><Relationship Id="rId20" Type="http://schemas.openxmlformats.org/officeDocument/2006/relationships/hyperlink" Target="http://www.merriam-webster.com/dictionary/griper" TargetMode="External"/><Relationship Id="rId1" Type="http://schemas.openxmlformats.org/officeDocument/2006/relationships/slideLayout" Target="../slideLayouts/slideLayout7.xml"/><Relationship Id="rId6" Type="http://schemas.openxmlformats.org/officeDocument/2006/relationships/hyperlink" Target="http://www.merriam-webster.com/dictionary/quibbler" TargetMode="External"/><Relationship Id="rId11" Type="http://schemas.openxmlformats.org/officeDocument/2006/relationships/hyperlink" Target="http://www.merriam-webster.com/dictionary/rebuker" TargetMode="External"/><Relationship Id="rId24" Type="http://schemas.openxmlformats.org/officeDocument/2006/relationships/hyperlink" Target="http://www.merriam-webster.com/dictionary/whiner" TargetMode="External"/><Relationship Id="rId5" Type="http://schemas.openxmlformats.org/officeDocument/2006/relationships/hyperlink" Target="http://www.merriam-webster.com/dictionary/pettifogger" TargetMode="External"/><Relationship Id="rId15" Type="http://schemas.openxmlformats.org/officeDocument/2006/relationships/hyperlink" Target="http://www.merriam-webster.com/dictionary/upbraider" TargetMode="External"/><Relationship Id="rId23" Type="http://schemas.openxmlformats.org/officeDocument/2006/relationships/hyperlink" Target="http://www.merriam-webster.com/dictionary/grumbler" TargetMode="External"/><Relationship Id="rId10" Type="http://schemas.openxmlformats.org/officeDocument/2006/relationships/hyperlink" Target="http://www.merriam-webster.com/dictionary/ranter" TargetMode="External"/><Relationship Id="rId19" Type="http://schemas.openxmlformats.org/officeDocument/2006/relationships/hyperlink" Target="http://www.merriam-webster.com/dictionary/fusser" TargetMode="External"/><Relationship Id="rId4" Type="http://schemas.openxmlformats.org/officeDocument/2006/relationships/hyperlink" Target="http://www.merriam-webster.com/dictionary/hairsplitter" TargetMode="External"/><Relationship Id="rId9" Type="http://schemas.openxmlformats.org/officeDocument/2006/relationships/hyperlink" Target="http://www.merriam-webster.com/dictionary/railer" TargetMode="External"/><Relationship Id="rId14" Type="http://schemas.openxmlformats.org/officeDocument/2006/relationships/hyperlink" Target="http://www.merriam-webster.com/dictionary/scold" TargetMode="External"/><Relationship Id="rId22" Type="http://schemas.openxmlformats.org/officeDocument/2006/relationships/hyperlink" Target="http://www.merriam-webster.com/dictionary/grous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696200" cy="830997"/>
          </a:xfrm>
          <a:prstGeom prst="rect">
            <a:avLst/>
          </a:prstGeom>
          <a:noFill/>
        </p:spPr>
        <p:txBody>
          <a:bodyPr wrap="square" rtlCol="0">
            <a:spAutoFit/>
          </a:bodyPr>
          <a:lstStyle/>
          <a:p>
            <a:r>
              <a:rPr lang="en-US" sz="3600" dirty="0" smtClean="0"/>
              <a:t>            </a:t>
            </a:r>
            <a:r>
              <a:rPr lang="en-US" sz="4800" dirty="0" smtClean="0"/>
              <a:t> Unholy Judgment</a:t>
            </a:r>
            <a:endParaRPr lang="en-US" sz="4800" dirty="0"/>
          </a:p>
        </p:txBody>
      </p:sp>
      <p:sp>
        <p:nvSpPr>
          <p:cNvPr id="5" name="TextBox 4"/>
          <p:cNvSpPr txBox="1"/>
          <p:nvPr/>
        </p:nvSpPr>
        <p:spPr>
          <a:xfrm>
            <a:off x="521677" y="2514600"/>
            <a:ext cx="8001000" cy="2462213"/>
          </a:xfrm>
          <a:prstGeom prst="rect">
            <a:avLst/>
          </a:prstGeom>
          <a:noFill/>
        </p:spPr>
        <p:txBody>
          <a:bodyPr wrap="square" rtlCol="0">
            <a:spAutoFit/>
          </a:bodyPr>
          <a:lstStyle/>
          <a:p>
            <a:pPr marL="285750" indent="-285750">
              <a:buFont typeface="Arial" pitchFamily="34" charset="0"/>
              <a:buChar char="•"/>
            </a:pPr>
            <a:r>
              <a:rPr lang="en-US" sz="6600" dirty="0" smtClean="0"/>
              <a:t>Spirit of Religion</a:t>
            </a:r>
          </a:p>
          <a:p>
            <a:pPr marL="285750" indent="-285750">
              <a:buFont typeface="Arial" pitchFamily="34" charset="0"/>
              <a:buChar char="•"/>
            </a:pPr>
            <a:endParaRPr lang="en-US" sz="4400" dirty="0" smtClean="0"/>
          </a:p>
          <a:p>
            <a:pPr marL="285750" indent="-285750">
              <a:buFont typeface="Arial" pitchFamily="34" charset="0"/>
              <a:buChar char="•"/>
            </a:pPr>
            <a:endParaRPr lang="en-US" sz="4400" dirty="0"/>
          </a:p>
        </p:txBody>
      </p:sp>
      <p:sp>
        <p:nvSpPr>
          <p:cNvPr id="6" name="TextBox 5"/>
          <p:cNvSpPr txBox="1"/>
          <p:nvPr/>
        </p:nvSpPr>
        <p:spPr>
          <a:xfrm>
            <a:off x="133350" y="1135559"/>
            <a:ext cx="8801100" cy="769441"/>
          </a:xfrm>
          <a:prstGeom prst="rect">
            <a:avLst/>
          </a:prstGeom>
          <a:noFill/>
        </p:spPr>
        <p:txBody>
          <a:bodyPr wrap="square" rtlCol="0">
            <a:spAutoFit/>
          </a:bodyPr>
          <a:lstStyle/>
          <a:p>
            <a:r>
              <a:rPr lang="en-US" sz="4400" dirty="0" smtClean="0"/>
              <a:t> </a:t>
            </a:r>
            <a:r>
              <a:rPr lang="en-US" sz="4400" dirty="0" smtClean="0">
                <a:solidFill>
                  <a:srgbClr val="FF0000"/>
                </a:solidFill>
              </a:rPr>
              <a:t>Faultfinder /Accuser of the Brethren</a:t>
            </a:r>
            <a:endParaRPr lang="en-US" sz="4400" dirty="0">
              <a:solidFill>
                <a:srgbClr val="FF0000"/>
              </a:solidFill>
            </a:endParaRPr>
          </a:p>
        </p:txBody>
      </p:sp>
    </p:spTree>
    <p:extLst>
      <p:ext uri="{BB962C8B-B14F-4D97-AF65-F5344CB8AC3E}">
        <p14:creationId xmlns:p14="http://schemas.microsoft.com/office/powerpoint/2010/main" val="2945173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0501" y="228600"/>
            <a:ext cx="7696200" cy="6001643"/>
          </a:xfrm>
          <a:prstGeom prst="rect">
            <a:avLst/>
          </a:prstGeom>
          <a:solidFill>
            <a:schemeClr val="bg1"/>
          </a:solidFill>
        </p:spPr>
        <p:txBody>
          <a:bodyPr wrap="square" rtlCol="0">
            <a:spAutoFit/>
          </a:bodyPr>
          <a:lstStyle/>
          <a:p>
            <a:r>
              <a:rPr lang="en-US" sz="3200" dirty="0"/>
              <a:t>Gal 5:19  Now, the effects of the corrupt nature are obvious: illicit sex, perversion, promiscuity, </a:t>
            </a:r>
          </a:p>
          <a:p>
            <a:r>
              <a:rPr lang="en-US" sz="3200" dirty="0"/>
              <a:t>Gal 5:20  idolatry, drug use</a:t>
            </a:r>
            <a:r>
              <a:rPr lang="en-US" sz="3200" dirty="0">
                <a:solidFill>
                  <a:srgbClr val="FF0000"/>
                </a:solidFill>
              </a:rPr>
              <a:t>, hatred, rivalry, jealousy, angry outbursts, selfish ambition, conflict, factions, </a:t>
            </a:r>
          </a:p>
          <a:p>
            <a:r>
              <a:rPr lang="en-US" sz="3200" dirty="0">
                <a:solidFill>
                  <a:srgbClr val="FF0000"/>
                </a:solidFill>
              </a:rPr>
              <a:t>Gal 5:21  envy,</a:t>
            </a:r>
            <a:r>
              <a:rPr lang="en-US" sz="3200" dirty="0"/>
              <a:t> drunkenness, wild partying, and similar things. I've told you in the past and I'm telling you again that people who do these kinds of things will not inherit the kingdom of God. </a:t>
            </a:r>
            <a:r>
              <a:rPr lang="en-US" sz="3200" dirty="0" smtClean="0"/>
              <a:t>(red words are works involved in unholy religion and faultfinding)</a:t>
            </a:r>
            <a:endParaRPr lang="en-US" sz="3200" dirty="0"/>
          </a:p>
        </p:txBody>
      </p:sp>
    </p:spTree>
    <p:extLst>
      <p:ext uri="{BB962C8B-B14F-4D97-AF65-F5344CB8AC3E}">
        <p14:creationId xmlns:p14="http://schemas.microsoft.com/office/powerpoint/2010/main" val="2161741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6892"/>
            <a:ext cx="8305800" cy="6863417"/>
          </a:xfrm>
          <a:prstGeom prst="rect">
            <a:avLst/>
          </a:prstGeom>
        </p:spPr>
        <p:txBody>
          <a:bodyPr wrap="square">
            <a:spAutoFit/>
          </a:bodyPr>
          <a:lstStyle/>
          <a:p>
            <a:r>
              <a:rPr lang="en-US" sz="4400" dirty="0"/>
              <a:t>Gal 5:22  But the spiritual nature produces love, joy, peace, patience, kindness, goodness, faithfulness, </a:t>
            </a:r>
          </a:p>
          <a:p>
            <a:r>
              <a:rPr lang="en-US" sz="4400" dirty="0"/>
              <a:t>Gal 5:23  gentleness, and self-control. There are no laws against things like that. </a:t>
            </a:r>
          </a:p>
          <a:p>
            <a:r>
              <a:rPr lang="en-US" sz="4400" dirty="0"/>
              <a:t>Gal 5:24  Those who belong to Christ Jesus have crucified their corrupt nature along with its passions and desires. </a:t>
            </a:r>
          </a:p>
        </p:txBody>
      </p:sp>
    </p:spTree>
    <p:extLst>
      <p:ext uri="{BB962C8B-B14F-4D97-AF65-F5344CB8AC3E}">
        <p14:creationId xmlns:p14="http://schemas.microsoft.com/office/powerpoint/2010/main" val="2459583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763000" cy="6740307"/>
          </a:xfrm>
          <a:prstGeom prst="rect">
            <a:avLst/>
          </a:prstGeom>
          <a:noFill/>
        </p:spPr>
        <p:txBody>
          <a:bodyPr wrap="square" rtlCol="0">
            <a:spAutoFit/>
          </a:bodyPr>
          <a:lstStyle/>
          <a:p>
            <a:r>
              <a:rPr lang="en-US" sz="5400" dirty="0"/>
              <a:t>Gal 5:25  If we live by our spiritual nature, then our lives need to conform to our spiritual nature. </a:t>
            </a:r>
          </a:p>
          <a:p>
            <a:r>
              <a:rPr lang="en-US" sz="5400" dirty="0"/>
              <a:t>Gal 5:26  We can't allow ourselves to act arrogantly and to provoke or envy each other. </a:t>
            </a:r>
          </a:p>
        </p:txBody>
      </p:sp>
    </p:spTree>
    <p:extLst>
      <p:ext uri="{BB962C8B-B14F-4D97-AF65-F5344CB8AC3E}">
        <p14:creationId xmlns:p14="http://schemas.microsoft.com/office/powerpoint/2010/main" val="2380134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8991600" cy="5509200"/>
          </a:xfrm>
          <a:prstGeom prst="rect">
            <a:avLst/>
          </a:prstGeom>
        </p:spPr>
        <p:txBody>
          <a:bodyPr wrap="square">
            <a:spAutoFit/>
          </a:bodyPr>
          <a:lstStyle/>
          <a:p>
            <a:r>
              <a:rPr lang="en-US" sz="4400" dirty="0"/>
              <a:t> Guard against  giving place to a faultfinding </a:t>
            </a:r>
            <a:r>
              <a:rPr lang="en-US" sz="4400" dirty="0" err="1" smtClean="0"/>
              <a:t>spirit.Not</a:t>
            </a:r>
            <a:r>
              <a:rPr lang="en-US" sz="4400" dirty="0" smtClean="0"/>
              <a:t> </a:t>
            </a:r>
            <a:r>
              <a:rPr lang="en-US" sz="4400" dirty="0"/>
              <a:t>only can faultfinding  (criticism, and finger pointing) be a work of the flesh, it can also give place to a demonic spirit that specializes in inspiring people to find fault with  every person and every thing we encounter. </a:t>
            </a:r>
            <a:r>
              <a:rPr lang="en-US" sz="4400" dirty="0" smtClean="0"/>
              <a:t> . </a:t>
            </a:r>
            <a:endParaRPr lang="en-US" sz="4400" dirty="0"/>
          </a:p>
        </p:txBody>
      </p:sp>
    </p:spTree>
    <p:extLst>
      <p:ext uri="{BB962C8B-B14F-4D97-AF65-F5344CB8AC3E}">
        <p14:creationId xmlns:p14="http://schemas.microsoft.com/office/powerpoint/2010/main" val="3498108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85" y="0"/>
            <a:ext cx="8991600" cy="6863417"/>
          </a:xfrm>
          <a:prstGeom prst="rect">
            <a:avLst/>
          </a:prstGeom>
          <a:noFill/>
        </p:spPr>
        <p:txBody>
          <a:bodyPr wrap="square" rtlCol="0">
            <a:spAutoFit/>
          </a:bodyPr>
          <a:lstStyle/>
          <a:p>
            <a:r>
              <a:rPr lang="en-US" sz="4400" dirty="0">
                <a:solidFill>
                  <a:prstClr val="black"/>
                </a:solidFill>
              </a:rPr>
              <a:t>Just as James reveals to us how the  works of the flesh of bitter envy and self seeking can progress from the fleshly  realm to the demonic realm, so also can any work of the flesh. Satan and his  imps are more than willing to help us sin. If we give place to sin repeatedly we  will usually take on a corresponding spirit of darkness to help us out. </a:t>
            </a:r>
            <a:r>
              <a:rPr lang="en-US" sz="4400" dirty="0" smtClean="0">
                <a:solidFill>
                  <a:prstClr val="black"/>
                </a:solidFill>
              </a:rPr>
              <a:t> </a:t>
            </a:r>
            <a:endParaRPr lang="en-US" sz="4400" dirty="0"/>
          </a:p>
        </p:txBody>
      </p:sp>
    </p:spTree>
    <p:extLst>
      <p:ext uri="{BB962C8B-B14F-4D97-AF65-F5344CB8AC3E}">
        <p14:creationId xmlns:p14="http://schemas.microsoft.com/office/powerpoint/2010/main" val="2106474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229600" cy="6001643"/>
          </a:xfrm>
          <a:prstGeom prst="rect">
            <a:avLst/>
          </a:prstGeom>
          <a:noFill/>
        </p:spPr>
        <p:txBody>
          <a:bodyPr wrap="square" rtlCol="0">
            <a:spAutoFit/>
          </a:bodyPr>
          <a:lstStyle/>
          <a:p>
            <a:r>
              <a:rPr lang="en-US" sz="4800" dirty="0">
                <a:solidFill>
                  <a:prstClr val="black"/>
                </a:solidFill>
              </a:rPr>
              <a:t>If we give place to sin repeatedly we  will usually take on a corresponding spirit of darkness to help us out. People  who start out being critical as a work of the flesh eventually give place to a  demon spirit of faultfinding</a:t>
            </a:r>
            <a:endParaRPr lang="en-US" sz="4800" dirty="0"/>
          </a:p>
        </p:txBody>
      </p:sp>
    </p:spTree>
    <p:extLst>
      <p:ext uri="{BB962C8B-B14F-4D97-AF65-F5344CB8AC3E}">
        <p14:creationId xmlns:p14="http://schemas.microsoft.com/office/powerpoint/2010/main" val="8785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3446"/>
            <a:ext cx="7772399" cy="6186309"/>
          </a:xfrm>
          <a:prstGeom prst="rect">
            <a:avLst/>
          </a:prstGeom>
        </p:spPr>
        <p:txBody>
          <a:bodyPr wrap="square">
            <a:spAutoFit/>
          </a:bodyPr>
          <a:lstStyle/>
          <a:p>
            <a:r>
              <a:rPr lang="en-US" sz="4400" dirty="0"/>
              <a:t>When people take on this spirit,  they can become very harsh and critical of everyone and everything. They </a:t>
            </a:r>
            <a:r>
              <a:rPr lang="en-US" sz="4400" dirty="0" smtClean="0"/>
              <a:t>become  legalistic </a:t>
            </a:r>
            <a:r>
              <a:rPr lang="en-US" sz="4400" dirty="0"/>
              <a:t>like the Pharisees that were so quick to point out  that the disciples were eating with unwashed hands or that Jesus cured someone  on the Sabbath.</a:t>
            </a:r>
          </a:p>
        </p:txBody>
      </p:sp>
    </p:spTree>
    <p:extLst>
      <p:ext uri="{BB962C8B-B14F-4D97-AF65-F5344CB8AC3E}">
        <p14:creationId xmlns:p14="http://schemas.microsoft.com/office/powerpoint/2010/main" val="2442354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8382000" cy="5632311"/>
          </a:xfrm>
          <a:prstGeom prst="rect">
            <a:avLst/>
          </a:prstGeom>
        </p:spPr>
        <p:txBody>
          <a:bodyPr wrap="square">
            <a:spAutoFit/>
          </a:bodyPr>
          <a:lstStyle/>
          <a:p>
            <a:r>
              <a:rPr lang="en-US" sz="3600" dirty="0"/>
              <a:t> </a:t>
            </a:r>
            <a:r>
              <a:rPr lang="en-US" sz="4000" dirty="0"/>
              <a:t>Faultfinders always have issues. They are grumblers and  complainers. </a:t>
            </a:r>
            <a:r>
              <a:rPr lang="en-US" sz="4000" dirty="0" smtClean="0"/>
              <a:t>                                  These </a:t>
            </a:r>
            <a:r>
              <a:rPr lang="en-US" sz="4000" dirty="0"/>
              <a:t>are  grumblers, complainers, walking according to their own lusts; and they mouth  great swelling words, flattering people to gain advantage (Jude 15). They are also usually scoffers. People become the brunt of their proud, snide humor</a:t>
            </a:r>
            <a:r>
              <a:rPr lang="en-US" sz="3600" dirty="0"/>
              <a:t>. </a:t>
            </a:r>
          </a:p>
        </p:txBody>
      </p:sp>
    </p:spTree>
    <p:extLst>
      <p:ext uri="{BB962C8B-B14F-4D97-AF65-F5344CB8AC3E}">
        <p14:creationId xmlns:p14="http://schemas.microsoft.com/office/powerpoint/2010/main" val="1642788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001000" cy="6247864"/>
          </a:xfrm>
          <a:prstGeom prst="rect">
            <a:avLst/>
          </a:prstGeom>
          <a:noFill/>
        </p:spPr>
        <p:txBody>
          <a:bodyPr wrap="square" rtlCol="0">
            <a:spAutoFit/>
          </a:bodyPr>
          <a:lstStyle/>
          <a:p>
            <a:r>
              <a:rPr lang="en-US" sz="4000" dirty="0"/>
              <a:t>People who have this spirit, spread  slander, gossip and malicious rumors throughout the body of Christ. They are not  afraid to speak evil of those in spiritual authority over </a:t>
            </a:r>
            <a:r>
              <a:rPr lang="en-US" sz="4000" dirty="0" smtClean="0"/>
              <a:t>them. But </a:t>
            </a:r>
            <a:r>
              <a:rPr lang="en-US" sz="4000" dirty="0"/>
              <a:t>these speak evil of whatever they  do not know; and whatever they know naturally, like brute beasts, in these  things they corrupt themselves </a:t>
            </a:r>
            <a:r>
              <a:rPr lang="en-US" sz="4000" dirty="0">
                <a:solidFill>
                  <a:srgbClr val="FF0000"/>
                </a:solidFill>
              </a:rPr>
              <a:t>(Jude 10</a:t>
            </a:r>
            <a:r>
              <a:rPr lang="en-US" sz="4000" dirty="0" smtClean="0">
                <a:solidFill>
                  <a:srgbClr val="FF0000"/>
                </a:solidFill>
              </a:rPr>
              <a:t>). (Read Jude)</a:t>
            </a:r>
            <a:endParaRPr lang="en-US" sz="4000" dirty="0">
              <a:solidFill>
                <a:srgbClr val="FF0000"/>
              </a:solidFill>
            </a:endParaRPr>
          </a:p>
        </p:txBody>
      </p:sp>
    </p:spTree>
    <p:extLst>
      <p:ext uri="{BB962C8B-B14F-4D97-AF65-F5344CB8AC3E}">
        <p14:creationId xmlns:p14="http://schemas.microsoft.com/office/powerpoint/2010/main" val="565440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7767"/>
            <a:ext cx="8458200" cy="6740307"/>
          </a:xfrm>
          <a:prstGeom prst="rect">
            <a:avLst/>
          </a:prstGeom>
          <a:noFill/>
        </p:spPr>
        <p:txBody>
          <a:bodyPr wrap="square" rtlCol="0">
            <a:spAutoFit/>
          </a:bodyPr>
          <a:lstStyle/>
          <a:p>
            <a:r>
              <a:rPr lang="en-US" sz="3600" dirty="0"/>
              <a:t>Those given to this spirit must have  their mouths stopped or they will wreck havoc. Paul instructs Titus,  "whose mouths must be  stopped, who subvert whole households…" (Titus 1:11). </a:t>
            </a:r>
          </a:p>
          <a:p>
            <a:r>
              <a:rPr lang="en-US" sz="3600" dirty="0"/>
              <a:t> Usually the person who has this type  of spirit, prays very little if they are a Christian. They live for the flesh  and have taken on a spirit of pride. They are basically selfish, self-centered  and would rather have their own way, than yield for the good of the </a:t>
            </a:r>
            <a:r>
              <a:rPr lang="en-US" sz="3600" dirty="0" smtClean="0">
                <a:solidFill>
                  <a:srgbClr val="FF0000"/>
                </a:solidFill>
              </a:rPr>
              <a:t>Church, home ,work and friends etc.</a:t>
            </a:r>
            <a:endParaRPr lang="en-US" sz="3600" dirty="0">
              <a:solidFill>
                <a:srgbClr val="FF0000"/>
              </a:solidFill>
            </a:endParaRPr>
          </a:p>
        </p:txBody>
      </p:sp>
    </p:spTree>
    <p:extLst>
      <p:ext uri="{BB962C8B-B14F-4D97-AF65-F5344CB8AC3E}">
        <p14:creationId xmlns:p14="http://schemas.microsoft.com/office/powerpoint/2010/main" val="155081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52400"/>
            <a:ext cx="8305799" cy="7355860"/>
          </a:xfrm>
          <a:prstGeom prst="rect">
            <a:avLst/>
          </a:prstGeom>
        </p:spPr>
        <p:txBody>
          <a:bodyPr wrap="square">
            <a:spAutoFit/>
          </a:bodyPr>
          <a:lstStyle/>
          <a:p>
            <a:r>
              <a:rPr lang="en-US" sz="4400" dirty="0" smtClean="0"/>
              <a:t>Mat 7:1  Judge not, that ye be not judged. </a:t>
            </a:r>
          </a:p>
          <a:p>
            <a:r>
              <a:rPr lang="en-US" sz="4400" dirty="0" smtClean="0"/>
              <a:t>Mat 7:2  For with what judgment ye judge, ye shall be judged: and with what measure ye mete, it shall be measured to you again. </a:t>
            </a:r>
          </a:p>
          <a:p>
            <a:r>
              <a:rPr lang="en-US" sz="4400" dirty="0" smtClean="0"/>
              <a:t>Mat 7:3  And why </a:t>
            </a:r>
            <a:r>
              <a:rPr lang="en-US" sz="4400" dirty="0" err="1" smtClean="0"/>
              <a:t>beholdest</a:t>
            </a:r>
            <a:r>
              <a:rPr lang="en-US" sz="4400" dirty="0" smtClean="0"/>
              <a:t> thou the mote that is in thy brother's eye, but </a:t>
            </a:r>
            <a:r>
              <a:rPr lang="en-US" sz="4400" dirty="0" err="1" smtClean="0"/>
              <a:t>considerest</a:t>
            </a:r>
            <a:r>
              <a:rPr lang="en-US" sz="4400" dirty="0" smtClean="0"/>
              <a:t> not the beam that is in </a:t>
            </a:r>
            <a:r>
              <a:rPr lang="en-US" sz="4400" dirty="0" err="1" smtClean="0"/>
              <a:t>thine</a:t>
            </a:r>
            <a:r>
              <a:rPr lang="en-US" sz="4400" dirty="0" smtClean="0"/>
              <a:t> own eye? </a:t>
            </a:r>
          </a:p>
          <a:p>
            <a:r>
              <a:rPr lang="en-US" sz="3200" dirty="0" smtClean="0"/>
              <a:t> </a:t>
            </a:r>
            <a:endParaRPr lang="en-US" sz="3200" dirty="0"/>
          </a:p>
        </p:txBody>
      </p:sp>
    </p:spTree>
    <p:extLst>
      <p:ext uri="{BB962C8B-B14F-4D97-AF65-F5344CB8AC3E}">
        <p14:creationId xmlns:p14="http://schemas.microsoft.com/office/powerpoint/2010/main" val="540074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6001643"/>
          </a:xfrm>
          <a:prstGeom prst="rect">
            <a:avLst/>
          </a:prstGeom>
          <a:noFill/>
        </p:spPr>
        <p:txBody>
          <a:bodyPr wrap="square" rtlCol="0">
            <a:spAutoFit/>
          </a:bodyPr>
          <a:lstStyle/>
          <a:p>
            <a:r>
              <a:rPr lang="en-US" sz="3200" dirty="0" smtClean="0"/>
              <a:t>                 Reasons </a:t>
            </a:r>
            <a:r>
              <a:rPr lang="en-US" sz="3200" dirty="0"/>
              <a:t>for  Fault-finding.</a:t>
            </a:r>
          </a:p>
          <a:p>
            <a:r>
              <a:rPr lang="en-US" sz="3200" dirty="0"/>
              <a:t>1. Prayerlessness</a:t>
            </a:r>
          </a:p>
          <a:p>
            <a:r>
              <a:rPr lang="en-US" sz="3200" dirty="0"/>
              <a:t>Prayer keeps us focused on the Lord  and filled with the Holy Spirit. This brings forth the fruit of the Spirit,  causing us to overlook faults and flaws of others, and respond to people in a  </a:t>
            </a:r>
            <a:r>
              <a:rPr lang="en-US" sz="3200" dirty="0" smtClean="0"/>
              <a:t>righteous </a:t>
            </a:r>
            <a:r>
              <a:rPr lang="en-US" sz="3200" dirty="0"/>
              <a:t>way. Prayerlessness has the opposite effect. When we don't pray, we begin  to notice every fault and flaw of our brothers and sisters. Everyone irritates  us. We become critical and resentful of how they treat us, even when they  haven't intentionally done anything to hurt us.</a:t>
            </a:r>
          </a:p>
        </p:txBody>
      </p:sp>
    </p:spTree>
    <p:extLst>
      <p:ext uri="{BB962C8B-B14F-4D97-AF65-F5344CB8AC3E}">
        <p14:creationId xmlns:p14="http://schemas.microsoft.com/office/powerpoint/2010/main" val="3791922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538" y="381000"/>
            <a:ext cx="8077200" cy="6186309"/>
          </a:xfrm>
          <a:prstGeom prst="rect">
            <a:avLst/>
          </a:prstGeom>
          <a:noFill/>
        </p:spPr>
        <p:txBody>
          <a:bodyPr wrap="square" rtlCol="0">
            <a:spAutoFit/>
          </a:bodyPr>
          <a:lstStyle/>
          <a:p>
            <a:r>
              <a:rPr lang="en-US" sz="3600" dirty="0"/>
              <a:t>Carnal gossipers love to  fault-find. Otherwise what would there be to gossip about. If believers would  mind their own business and be about the business of the Kingdom there would be  little time to fault-find. When we stay in prayer we realize we have much to  work on ourselves and we also become very understanding of the shortcomings of  others. We "consider our selves lest we also be tempted" Gal. 6:1</a:t>
            </a:r>
          </a:p>
        </p:txBody>
      </p:sp>
    </p:spTree>
    <p:extLst>
      <p:ext uri="{BB962C8B-B14F-4D97-AF65-F5344CB8AC3E}">
        <p14:creationId xmlns:p14="http://schemas.microsoft.com/office/powerpoint/2010/main" val="749098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382000" cy="5632311"/>
          </a:xfrm>
          <a:prstGeom prst="rect">
            <a:avLst/>
          </a:prstGeom>
          <a:noFill/>
        </p:spPr>
        <p:txBody>
          <a:bodyPr wrap="square" rtlCol="0">
            <a:spAutoFit/>
          </a:bodyPr>
          <a:lstStyle/>
          <a:p>
            <a:r>
              <a:rPr lang="en-US" sz="3600" dirty="0"/>
              <a:t>2. Living for the  Flesh </a:t>
            </a:r>
          </a:p>
          <a:p>
            <a:r>
              <a:rPr lang="en-US" sz="3600" dirty="0"/>
              <a:t> The person who lives for the flesh  loves to persecute the person who lives in the Spirit. It has always been this  way. People who profess Christ, but don't want to pay the price to live for  Christ resent those who do pay the price to live for </a:t>
            </a:r>
            <a:r>
              <a:rPr lang="en-US" sz="3600" dirty="0" smtClean="0"/>
              <a:t>Him.</a:t>
            </a:r>
          </a:p>
          <a:p>
            <a:r>
              <a:rPr lang="en-US" sz="3600" dirty="0"/>
              <a:t>Some believers are like that. They want to shine with the presence  of the Holy Spirit. They want the joy of the Spirit. </a:t>
            </a:r>
            <a:r>
              <a:rPr lang="en-US" sz="3600" dirty="0" smtClean="0"/>
              <a:t> </a:t>
            </a:r>
            <a:endParaRPr lang="en-US" sz="3600" dirty="0"/>
          </a:p>
        </p:txBody>
      </p:sp>
    </p:spTree>
    <p:extLst>
      <p:ext uri="{BB962C8B-B14F-4D97-AF65-F5344CB8AC3E}">
        <p14:creationId xmlns:p14="http://schemas.microsoft.com/office/powerpoint/2010/main" val="12434436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924800" cy="6186309"/>
          </a:xfrm>
          <a:prstGeom prst="rect">
            <a:avLst/>
          </a:prstGeom>
          <a:noFill/>
        </p:spPr>
        <p:txBody>
          <a:bodyPr wrap="square" rtlCol="0">
            <a:spAutoFit/>
          </a:bodyPr>
          <a:lstStyle/>
          <a:p>
            <a:pPr lvl="0"/>
            <a:r>
              <a:rPr lang="en-US" sz="3600" dirty="0">
                <a:solidFill>
                  <a:prstClr val="black"/>
                </a:solidFill>
              </a:rPr>
              <a:t>They want the anointing to  see powerful results when they pray, but they don’t want to spend the time on  their face in the presence of the Lord to receive that kind of </a:t>
            </a:r>
            <a:r>
              <a:rPr lang="en-US" sz="3600" dirty="0" smtClean="0">
                <a:solidFill>
                  <a:prstClr val="black"/>
                </a:solidFill>
              </a:rPr>
              <a:t>anointing. They don’t want to come away from worldly, fleshly desires  When we stop </a:t>
            </a:r>
            <a:r>
              <a:rPr lang="en-US" sz="3600" dirty="0">
                <a:solidFill>
                  <a:prstClr val="black"/>
                </a:solidFill>
              </a:rPr>
              <a:t>living for the </a:t>
            </a:r>
            <a:r>
              <a:rPr lang="en-US" sz="3600" dirty="0" smtClean="0">
                <a:solidFill>
                  <a:prstClr val="black"/>
                </a:solidFill>
              </a:rPr>
              <a:t>flesh gossiping  </a:t>
            </a:r>
            <a:r>
              <a:rPr lang="en-US" sz="3600" dirty="0">
                <a:solidFill>
                  <a:prstClr val="black"/>
                </a:solidFill>
              </a:rPr>
              <a:t>and faultfinding will leave our lives. </a:t>
            </a:r>
            <a:r>
              <a:rPr lang="en-US" sz="3600" dirty="0" smtClean="0">
                <a:solidFill>
                  <a:prstClr val="black"/>
                </a:solidFill>
              </a:rPr>
              <a:t>If we live </a:t>
            </a:r>
            <a:r>
              <a:rPr lang="en-US" sz="3600" dirty="0">
                <a:solidFill>
                  <a:prstClr val="black"/>
                </a:solidFill>
              </a:rPr>
              <a:t>for the flesh </a:t>
            </a:r>
            <a:r>
              <a:rPr lang="en-US" sz="3600" dirty="0" smtClean="0">
                <a:solidFill>
                  <a:prstClr val="black"/>
                </a:solidFill>
              </a:rPr>
              <a:t> </a:t>
            </a:r>
            <a:r>
              <a:rPr lang="en-US" sz="3600" dirty="0">
                <a:solidFill>
                  <a:prstClr val="black"/>
                </a:solidFill>
              </a:rPr>
              <a:t>we will always  find something to complain about. </a:t>
            </a:r>
          </a:p>
        </p:txBody>
      </p:sp>
    </p:spTree>
    <p:extLst>
      <p:ext uri="{BB962C8B-B14F-4D97-AF65-F5344CB8AC3E}">
        <p14:creationId xmlns:p14="http://schemas.microsoft.com/office/powerpoint/2010/main" val="20547179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458200" cy="6278642"/>
          </a:xfrm>
          <a:prstGeom prst="rect">
            <a:avLst/>
          </a:prstGeom>
          <a:noFill/>
        </p:spPr>
        <p:txBody>
          <a:bodyPr wrap="square" rtlCol="0">
            <a:spAutoFit/>
          </a:bodyPr>
          <a:lstStyle/>
          <a:p>
            <a:r>
              <a:rPr lang="en-US" sz="3200" dirty="0" smtClean="0"/>
              <a:t>                     . </a:t>
            </a:r>
            <a:r>
              <a:rPr lang="en-US" sz="3200" dirty="0"/>
              <a:t>The Sin of  </a:t>
            </a:r>
            <a:r>
              <a:rPr lang="en-US" sz="3200" dirty="0" smtClean="0"/>
              <a:t>Familiarity</a:t>
            </a:r>
          </a:p>
          <a:p>
            <a:r>
              <a:rPr lang="en-US" sz="3200" dirty="0"/>
              <a:t>. </a:t>
            </a:r>
            <a:r>
              <a:rPr lang="en-US" sz="3200" dirty="0" err="1" smtClean="0"/>
              <a:t>He/She</a:t>
            </a:r>
            <a:r>
              <a:rPr lang="en-US" sz="3200" dirty="0" smtClean="0"/>
              <a:t> </a:t>
            </a:r>
            <a:r>
              <a:rPr lang="en-US" sz="3200" dirty="0"/>
              <a:t>doesn't know how to honor a man or  woman of </a:t>
            </a:r>
            <a:r>
              <a:rPr lang="en-US" sz="3200" dirty="0" smtClean="0"/>
              <a:t>God (each other) </a:t>
            </a:r>
            <a:r>
              <a:rPr lang="en-US" sz="3200" dirty="0"/>
              <a:t>and yet understand his human side. It is a serious thing to come  against the Lord's </a:t>
            </a:r>
            <a:r>
              <a:rPr lang="en-US" sz="3200" dirty="0" smtClean="0"/>
              <a:t>anointed( all are </a:t>
            </a:r>
            <a:r>
              <a:rPr lang="en-US" sz="3200" dirty="0" err="1" smtClean="0"/>
              <a:t>annointed</a:t>
            </a:r>
            <a:r>
              <a:rPr lang="en-US" sz="3200" dirty="0" smtClean="0"/>
              <a:t>). </a:t>
            </a:r>
            <a:r>
              <a:rPr lang="en-US" sz="3200" dirty="0"/>
              <a:t>We call this the sin of familiarity  - when people disrespect </a:t>
            </a:r>
            <a:r>
              <a:rPr lang="en-US" sz="3200" dirty="0" smtClean="0"/>
              <a:t> each other </a:t>
            </a:r>
            <a:r>
              <a:rPr lang="en-US" sz="3200" dirty="0"/>
              <a:t>because they get close enough to you to see that  you're just human. This can be a fatal mistake. We must learn that God puts His  ministry gifts into human vessels. We must learn to </a:t>
            </a:r>
            <a:r>
              <a:rPr lang="en-US" sz="3200" dirty="0" smtClean="0"/>
              <a:t>respect one another </a:t>
            </a:r>
            <a:r>
              <a:rPr lang="en-US" sz="3200" dirty="0"/>
              <a:t>get critical of their little quirks and personality traits. </a:t>
            </a:r>
            <a:endParaRPr lang="en-US" sz="3200" dirty="0" smtClean="0"/>
          </a:p>
          <a:p>
            <a:endParaRPr lang="en-US" dirty="0"/>
          </a:p>
        </p:txBody>
      </p:sp>
    </p:spTree>
    <p:extLst>
      <p:ext uri="{BB962C8B-B14F-4D97-AF65-F5344CB8AC3E}">
        <p14:creationId xmlns:p14="http://schemas.microsoft.com/office/powerpoint/2010/main" val="1352274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6740307"/>
          </a:xfrm>
          <a:prstGeom prst="rect">
            <a:avLst/>
          </a:prstGeom>
        </p:spPr>
        <p:txBody>
          <a:bodyPr wrap="square">
            <a:spAutoFit/>
          </a:bodyPr>
          <a:lstStyle/>
          <a:p>
            <a:r>
              <a:rPr lang="en-US" sz="3600" dirty="0"/>
              <a:t>5. Ingratitude </a:t>
            </a:r>
          </a:p>
          <a:p>
            <a:r>
              <a:rPr lang="en-US" sz="3600" dirty="0"/>
              <a:t> Most people with a  critical spirit are ungrateful for their own blessings. Critical people are  miserable people. They have lost their joy for living because they have failed  to see all the blessings God has bestowed upon them. The Bible says, "all things  by prayer and supplication with thanksgiving..."  (Phil 4:6). I firmly believe that  thanksgiving is attached to prayer and supplication. It is difficult to have a  consistent attitude of gratitude without a heart of prayer. </a:t>
            </a:r>
          </a:p>
        </p:txBody>
      </p:sp>
    </p:spTree>
    <p:extLst>
      <p:ext uri="{BB962C8B-B14F-4D97-AF65-F5344CB8AC3E}">
        <p14:creationId xmlns:p14="http://schemas.microsoft.com/office/powerpoint/2010/main" val="86102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81000"/>
            <a:ext cx="8305800" cy="5632311"/>
          </a:xfrm>
          <a:prstGeom prst="rect">
            <a:avLst/>
          </a:prstGeom>
          <a:noFill/>
        </p:spPr>
        <p:txBody>
          <a:bodyPr wrap="square" rtlCol="0">
            <a:spAutoFit/>
          </a:bodyPr>
          <a:lstStyle/>
          <a:p>
            <a:r>
              <a:rPr lang="en-US" sz="3600" b="1" dirty="0" smtClean="0"/>
              <a:t>Religious                                                                                                                                                              :</a:t>
            </a:r>
            <a:r>
              <a:rPr lang="en-US" sz="3600" dirty="0" smtClean="0"/>
              <a:t> </a:t>
            </a:r>
            <a:r>
              <a:rPr lang="en-US" sz="3600" dirty="0"/>
              <a:t>relating to or manifesting faithful devotion to an acknowledged ultimate reality or deity &lt;a </a:t>
            </a:r>
            <a:r>
              <a:rPr lang="en-US" sz="3600" i="1" dirty="0"/>
              <a:t>religious</a:t>
            </a:r>
            <a:r>
              <a:rPr lang="en-US" sz="3600" dirty="0"/>
              <a:t> person&gt; &lt;</a:t>
            </a:r>
            <a:r>
              <a:rPr lang="en-US" sz="3600" i="1" dirty="0"/>
              <a:t>religious</a:t>
            </a:r>
            <a:r>
              <a:rPr lang="en-US" sz="3600" dirty="0"/>
              <a:t> attitudes&gt; </a:t>
            </a:r>
          </a:p>
          <a:p>
            <a:r>
              <a:rPr lang="en-US" sz="3600" dirty="0" smtClean="0"/>
              <a:t>2</a:t>
            </a:r>
            <a:r>
              <a:rPr lang="en-US" sz="3600" b="1" dirty="0" smtClean="0"/>
              <a:t>:</a:t>
            </a:r>
            <a:r>
              <a:rPr lang="en-US" sz="3600" dirty="0" smtClean="0"/>
              <a:t> </a:t>
            </a:r>
            <a:r>
              <a:rPr lang="en-US" sz="3600" dirty="0"/>
              <a:t>of, relating to, or devoted to religious beliefs or observances &lt;joined a </a:t>
            </a:r>
            <a:r>
              <a:rPr lang="en-US" sz="3600" i="1" dirty="0"/>
              <a:t>religious</a:t>
            </a:r>
            <a:r>
              <a:rPr lang="en-US" sz="3600" dirty="0"/>
              <a:t> order&gt; </a:t>
            </a:r>
          </a:p>
          <a:p>
            <a:r>
              <a:rPr lang="en-US" sz="3600" dirty="0" smtClean="0"/>
              <a:t>3</a:t>
            </a:r>
            <a:r>
              <a:rPr lang="en-US" sz="3600" i="1" dirty="0" smtClean="0"/>
              <a:t>a</a:t>
            </a:r>
            <a:r>
              <a:rPr lang="en-US" sz="3600" dirty="0" smtClean="0"/>
              <a:t> </a:t>
            </a:r>
            <a:r>
              <a:rPr lang="en-US" sz="3600" b="1" dirty="0"/>
              <a:t>:</a:t>
            </a:r>
            <a:r>
              <a:rPr lang="en-US" sz="3600" dirty="0"/>
              <a:t> scrupulously and conscientiously faithful </a:t>
            </a:r>
          </a:p>
        </p:txBody>
      </p:sp>
    </p:spTree>
    <p:extLst>
      <p:ext uri="{BB962C8B-B14F-4D97-AF65-F5344CB8AC3E}">
        <p14:creationId xmlns:p14="http://schemas.microsoft.com/office/powerpoint/2010/main" val="2793909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604134"/>
            <a:ext cx="8610600" cy="3785652"/>
          </a:xfrm>
          <a:prstGeom prst="rect">
            <a:avLst/>
          </a:prstGeom>
        </p:spPr>
        <p:txBody>
          <a:bodyPr wrap="square">
            <a:spAutoFit/>
          </a:bodyPr>
          <a:lstStyle/>
          <a:p>
            <a:r>
              <a:rPr lang="en-US" sz="4000" dirty="0"/>
              <a:t>1. THE FIRST CHARACTERISTIC OF A RELIGIOUS SPIRIT </a:t>
            </a:r>
            <a:r>
              <a:rPr lang="en-US" sz="4000" dirty="0" smtClean="0"/>
              <a:t>IS POWERLESSNESS</a:t>
            </a:r>
            <a:r>
              <a:rPr lang="en-US" sz="4000" dirty="0"/>
              <a:t>:</a:t>
            </a:r>
          </a:p>
          <a:p>
            <a:r>
              <a:rPr lang="en-US" sz="4000" dirty="0" smtClean="0"/>
              <a:t>                                                                                                      2 </a:t>
            </a:r>
            <a:r>
              <a:rPr lang="en-US" sz="4000" dirty="0"/>
              <a:t>Tim 3:5 Having a </a:t>
            </a:r>
            <a:r>
              <a:rPr lang="en-US" sz="4000" dirty="0" smtClean="0"/>
              <a:t>FORM of </a:t>
            </a:r>
            <a:r>
              <a:rPr lang="en-US" sz="4000" dirty="0"/>
              <a:t>godliness, but denying </a:t>
            </a:r>
            <a:r>
              <a:rPr lang="en-US" sz="4000" dirty="0" smtClean="0"/>
              <a:t>the power </a:t>
            </a:r>
            <a:r>
              <a:rPr lang="en-US" sz="4000" dirty="0"/>
              <a:t>thereof: from such turn away. (KJV)</a:t>
            </a:r>
          </a:p>
        </p:txBody>
      </p:sp>
    </p:spTree>
    <p:extLst>
      <p:ext uri="{BB962C8B-B14F-4D97-AF65-F5344CB8AC3E}">
        <p14:creationId xmlns:p14="http://schemas.microsoft.com/office/powerpoint/2010/main" val="33469723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077200" cy="6001643"/>
          </a:xfrm>
          <a:prstGeom prst="rect">
            <a:avLst/>
          </a:prstGeom>
          <a:noFill/>
        </p:spPr>
        <p:txBody>
          <a:bodyPr wrap="square" rtlCol="0">
            <a:spAutoFit/>
          </a:bodyPr>
          <a:lstStyle/>
          <a:p>
            <a:r>
              <a:rPr lang="en-US" sz="4800" dirty="0"/>
              <a:t>THE GOSPEL OF JESUS CHRIST IS THE </a:t>
            </a:r>
            <a:r>
              <a:rPr lang="en-US" sz="4800" dirty="0" smtClean="0"/>
              <a:t>POWEROF </a:t>
            </a:r>
            <a:r>
              <a:rPr lang="en-US" sz="4800" dirty="0"/>
              <a:t>GOD UNTO SALVATION, HEALING, DELIVERANCE AND A </a:t>
            </a:r>
            <a:r>
              <a:rPr lang="en-US" sz="4800" dirty="0" smtClean="0"/>
              <a:t>WHOLE-SOMENESS </a:t>
            </a:r>
            <a:r>
              <a:rPr lang="en-US" sz="4800" dirty="0"/>
              <a:t>OF SPIRIT, SOUL AND BODY. THE WORD OF GOD </a:t>
            </a:r>
            <a:r>
              <a:rPr lang="en-US" sz="4800" dirty="0" smtClean="0"/>
              <a:t>IS QUICK </a:t>
            </a:r>
            <a:r>
              <a:rPr lang="en-US" sz="4800" dirty="0"/>
              <a:t>AND POWERFUL, </a:t>
            </a:r>
            <a:r>
              <a:rPr lang="en-US" sz="4800" dirty="0" smtClean="0"/>
              <a:t>IT HAS </a:t>
            </a:r>
            <a:r>
              <a:rPr lang="en-US" sz="4800" dirty="0"/>
              <a:t>HAS CREATIVE LIFE</a:t>
            </a:r>
          </a:p>
        </p:txBody>
      </p:sp>
    </p:spTree>
    <p:extLst>
      <p:ext uri="{BB962C8B-B14F-4D97-AF65-F5344CB8AC3E}">
        <p14:creationId xmlns:p14="http://schemas.microsoft.com/office/powerpoint/2010/main" val="26108440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510"/>
            <a:ext cx="8305800" cy="6863417"/>
          </a:xfrm>
          <a:prstGeom prst="rect">
            <a:avLst/>
          </a:prstGeom>
          <a:noFill/>
        </p:spPr>
        <p:txBody>
          <a:bodyPr wrap="square" rtlCol="0">
            <a:spAutoFit/>
          </a:bodyPr>
          <a:lstStyle/>
          <a:p>
            <a:r>
              <a:rPr lang="en-US" sz="4000" dirty="0"/>
              <a:t>2. ANOTHER CHARACTERISTIC OF A RELIGIOUS SPIRIT IS </a:t>
            </a:r>
            <a:r>
              <a:rPr lang="en-US" sz="4000" dirty="0" smtClean="0"/>
              <a:t>TOALWAYS </a:t>
            </a:r>
            <a:r>
              <a:rPr lang="en-US" sz="4000" dirty="0"/>
              <a:t>FOCUS ON THE NEGATIVE THINGS THAT ARE </a:t>
            </a:r>
            <a:r>
              <a:rPr lang="en-US" sz="4000" dirty="0" smtClean="0"/>
              <a:t>HAPPENING AROUND </a:t>
            </a:r>
            <a:r>
              <a:rPr lang="en-US" sz="4000" dirty="0"/>
              <a:t>YOU. </a:t>
            </a:r>
            <a:r>
              <a:rPr lang="en-US" sz="4000" dirty="0" smtClean="0"/>
              <a:t> ITS </a:t>
            </a:r>
            <a:r>
              <a:rPr lang="en-US" sz="4000" dirty="0"/>
              <a:t>THE TENDENCY TO SEE OUR PRIMARY </a:t>
            </a:r>
            <a:r>
              <a:rPr lang="en-US" sz="4000" dirty="0" smtClean="0"/>
              <a:t>MISSIONAS </a:t>
            </a:r>
            <a:r>
              <a:rPr lang="en-US" sz="4000" dirty="0"/>
              <a:t>TEARING DOWN WHAT WE BELIEVE IS WRONG. THE </a:t>
            </a:r>
            <a:r>
              <a:rPr lang="en-US" sz="4000" dirty="0" smtClean="0"/>
              <a:t>RELIGIOUS SPIRIT </a:t>
            </a:r>
            <a:r>
              <a:rPr lang="en-US" sz="4000" dirty="0"/>
              <a:t>HAS AN INCLINATION TO SEE MORE OF WHAT IS </a:t>
            </a:r>
            <a:r>
              <a:rPr lang="en-US" sz="4000" dirty="0" smtClean="0"/>
              <a:t>WRONG WITH </a:t>
            </a:r>
            <a:r>
              <a:rPr lang="en-US" sz="4000" dirty="0"/>
              <a:t>OTHER PEOPLE OR OTHER CHURCHES THAN WHAT IS </a:t>
            </a:r>
            <a:r>
              <a:rPr lang="en-US" sz="4000" dirty="0" smtClean="0"/>
              <a:t>RIGHTWITH </a:t>
            </a:r>
            <a:r>
              <a:rPr lang="en-US" sz="4000" dirty="0"/>
              <a:t>THEM</a:t>
            </a:r>
            <a:r>
              <a:rPr lang="en-US" sz="3200" dirty="0"/>
              <a:t>.</a:t>
            </a:r>
          </a:p>
        </p:txBody>
      </p:sp>
    </p:spTree>
    <p:extLst>
      <p:ext uri="{BB962C8B-B14F-4D97-AF65-F5344CB8AC3E}">
        <p14:creationId xmlns:p14="http://schemas.microsoft.com/office/powerpoint/2010/main" val="6623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582" y="3380125"/>
            <a:ext cx="7543800" cy="3477875"/>
          </a:xfrm>
          <a:prstGeom prst="rect">
            <a:avLst/>
          </a:prstGeom>
        </p:spPr>
        <p:txBody>
          <a:bodyPr wrap="square">
            <a:spAutoFit/>
          </a:bodyPr>
          <a:lstStyle/>
          <a:p>
            <a:r>
              <a:rPr lang="en-US" sz="4400" dirty="0"/>
              <a:t>Mat 7:5  Thou hypocrite, first cast out the beam out of </a:t>
            </a:r>
            <a:r>
              <a:rPr lang="en-US" sz="4400" dirty="0" err="1"/>
              <a:t>thine</a:t>
            </a:r>
            <a:r>
              <a:rPr lang="en-US" sz="4400" dirty="0"/>
              <a:t> own eye; and then shalt thou see clearly to cast out the mote out of thy brother's eye. </a:t>
            </a:r>
          </a:p>
        </p:txBody>
      </p:sp>
      <p:sp>
        <p:nvSpPr>
          <p:cNvPr id="3" name="TextBox 2"/>
          <p:cNvSpPr txBox="1"/>
          <p:nvPr/>
        </p:nvSpPr>
        <p:spPr>
          <a:xfrm>
            <a:off x="609600" y="26158"/>
            <a:ext cx="7315200" cy="3477875"/>
          </a:xfrm>
          <a:prstGeom prst="rect">
            <a:avLst/>
          </a:prstGeom>
          <a:noFill/>
        </p:spPr>
        <p:txBody>
          <a:bodyPr wrap="square" rtlCol="0">
            <a:spAutoFit/>
          </a:bodyPr>
          <a:lstStyle/>
          <a:p>
            <a:pPr lvl="0"/>
            <a:r>
              <a:rPr lang="en-US" sz="4400" dirty="0">
                <a:solidFill>
                  <a:prstClr val="black"/>
                </a:solidFill>
              </a:rPr>
              <a:t>Mat 7:4  Or how wilt thou say to thy brother, Let me pull out the mote out of </a:t>
            </a:r>
            <a:r>
              <a:rPr lang="en-US" sz="4400" dirty="0" err="1">
                <a:solidFill>
                  <a:prstClr val="black"/>
                </a:solidFill>
              </a:rPr>
              <a:t>thine</a:t>
            </a:r>
            <a:r>
              <a:rPr lang="en-US" sz="4400" dirty="0">
                <a:solidFill>
                  <a:prstClr val="black"/>
                </a:solidFill>
              </a:rPr>
              <a:t> eye; and, behold, a beam is in </a:t>
            </a:r>
            <a:r>
              <a:rPr lang="en-US" sz="4400" dirty="0" err="1">
                <a:solidFill>
                  <a:prstClr val="black"/>
                </a:solidFill>
              </a:rPr>
              <a:t>thine</a:t>
            </a:r>
            <a:r>
              <a:rPr lang="en-US" sz="4400" dirty="0">
                <a:solidFill>
                  <a:prstClr val="black"/>
                </a:solidFill>
              </a:rPr>
              <a:t> own eye</a:t>
            </a:r>
            <a:r>
              <a:rPr lang="en-US" sz="4000" dirty="0">
                <a:solidFill>
                  <a:prstClr val="black"/>
                </a:solidFill>
              </a:rPr>
              <a:t>? </a:t>
            </a:r>
          </a:p>
        </p:txBody>
      </p:sp>
    </p:spTree>
    <p:extLst>
      <p:ext uri="{BB962C8B-B14F-4D97-AF65-F5344CB8AC3E}">
        <p14:creationId xmlns:p14="http://schemas.microsoft.com/office/powerpoint/2010/main" val="250781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5509200"/>
          </a:xfrm>
          <a:prstGeom prst="rect">
            <a:avLst/>
          </a:prstGeom>
          <a:noFill/>
        </p:spPr>
        <p:txBody>
          <a:bodyPr wrap="square" rtlCol="0">
            <a:spAutoFit/>
          </a:bodyPr>
          <a:lstStyle/>
          <a:p>
            <a:r>
              <a:rPr lang="en-US" sz="4400" dirty="0">
                <a:latin typeface="Arial"/>
              </a:rPr>
              <a:t>3. THE THIRD CHARACTERISTIC OF A RELIGIOUS SPIRIT IS</a:t>
            </a:r>
          </a:p>
          <a:p>
            <a:r>
              <a:rPr lang="en-US" sz="4400" dirty="0">
                <a:latin typeface="Arial"/>
              </a:rPr>
              <a:t>MANIFESTED IN A PERSON THAT IS ALWAYS TRYING TO FIX</a:t>
            </a:r>
          </a:p>
          <a:p>
            <a:r>
              <a:rPr lang="en-US" sz="4400" dirty="0">
                <a:latin typeface="Arial"/>
              </a:rPr>
              <a:t>WHAT'S WRONG WITH OTHER PEOPLE AS IF THEY WERE </a:t>
            </a:r>
            <a:r>
              <a:rPr lang="en-US" sz="4400" dirty="0" smtClean="0">
                <a:latin typeface="Arial"/>
              </a:rPr>
              <a:t>APPOINTEDBY </a:t>
            </a:r>
            <a:r>
              <a:rPr lang="en-US" sz="4400" dirty="0">
                <a:latin typeface="Arial"/>
              </a:rPr>
              <a:t>GOD WITH THIS MISSION.</a:t>
            </a:r>
          </a:p>
        </p:txBody>
      </p:sp>
    </p:spTree>
    <p:extLst>
      <p:ext uri="{BB962C8B-B14F-4D97-AF65-F5344CB8AC3E}">
        <p14:creationId xmlns:p14="http://schemas.microsoft.com/office/powerpoint/2010/main" val="38758216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763000" cy="6186309"/>
          </a:xfrm>
          <a:prstGeom prst="rect">
            <a:avLst/>
          </a:prstGeom>
          <a:noFill/>
        </p:spPr>
        <p:txBody>
          <a:bodyPr wrap="square" rtlCol="0">
            <a:spAutoFit/>
          </a:bodyPr>
          <a:lstStyle/>
          <a:p>
            <a:r>
              <a:rPr lang="en-US" sz="3600" dirty="0"/>
              <a:t>4. THE FOURTH CHARACTERISTIC OF A RELIGIOUS SPIRIT IS </a:t>
            </a:r>
            <a:r>
              <a:rPr lang="en-US" sz="3600" dirty="0" smtClean="0"/>
              <a:t>ASENSE </a:t>
            </a:r>
            <a:r>
              <a:rPr lang="en-US" sz="3600" dirty="0"/>
              <a:t>THAT WE ARE CLOSER TO GOD THAN OTHER PEOPLE </a:t>
            </a:r>
            <a:r>
              <a:rPr lang="en-US" sz="3600" dirty="0" smtClean="0"/>
              <a:t>ORTHAT </a:t>
            </a:r>
            <a:r>
              <a:rPr lang="en-US" sz="3600" dirty="0"/>
              <a:t>OUR LIVES AND MINISTRIES ARE MORE PLEASING TO GOD.</a:t>
            </a:r>
          </a:p>
          <a:p>
            <a:r>
              <a:rPr lang="en-US" sz="3600" dirty="0"/>
              <a:t>5. THE FIFTH CHARACTERISTIC OF A RELIGIOUS SPIRIT </a:t>
            </a:r>
            <a:r>
              <a:rPr lang="en-US" sz="3600" dirty="0" smtClean="0"/>
              <a:t>IS THE </a:t>
            </a:r>
            <a:r>
              <a:rPr lang="en-US" sz="3600" dirty="0"/>
              <a:t>TENDENCY TO COMEPARE OURSELVES TO OTHERS WE </a:t>
            </a:r>
            <a:r>
              <a:rPr lang="en-US" sz="3600" dirty="0" smtClean="0"/>
              <a:t>THINK ARE </a:t>
            </a:r>
            <a:r>
              <a:rPr lang="en-US" sz="3600" dirty="0"/>
              <a:t>LESS SPIRITUAL THUS BUILDING </a:t>
            </a:r>
            <a:r>
              <a:rPr lang="en-US" sz="3600" dirty="0" smtClean="0"/>
              <a:t>UP </a:t>
            </a:r>
            <a:r>
              <a:rPr lang="en-US" sz="3600" dirty="0"/>
              <a:t>OURSELVES </a:t>
            </a:r>
            <a:r>
              <a:rPr lang="en-US" sz="3600" dirty="0" smtClean="0"/>
              <a:t>WHILE TEARING </a:t>
            </a:r>
            <a:r>
              <a:rPr lang="en-US" sz="3600" dirty="0"/>
              <a:t>DOWN OTHERS</a:t>
            </a:r>
            <a:r>
              <a:rPr lang="en-US" sz="3600" dirty="0" smtClean="0"/>
              <a:t>. THIS WORK IN REVERSE AS WELL.</a:t>
            </a:r>
            <a:endParaRPr lang="en-US" sz="3600" dirty="0"/>
          </a:p>
        </p:txBody>
      </p:sp>
    </p:spTree>
    <p:extLst>
      <p:ext uri="{BB962C8B-B14F-4D97-AF65-F5344CB8AC3E}">
        <p14:creationId xmlns:p14="http://schemas.microsoft.com/office/powerpoint/2010/main" val="41956928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8763000" cy="5509200"/>
          </a:xfrm>
          <a:prstGeom prst="rect">
            <a:avLst/>
          </a:prstGeom>
          <a:noFill/>
        </p:spPr>
        <p:txBody>
          <a:bodyPr wrap="square" rtlCol="0">
            <a:spAutoFit/>
          </a:bodyPr>
          <a:lstStyle/>
          <a:p>
            <a:r>
              <a:rPr lang="en-US" sz="4400" dirty="0"/>
              <a:t>6. JEALOUSY IS THE SIXTH CHARACTERISTIC OF A RELIGIOUS</a:t>
            </a:r>
          </a:p>
          <a:p>
            <a:r>
              <a:rPr lang="en-US" sz="4400" dirty="0"/>
              <a:t>SPIRIT. THIS IS THE TENDENCY TO BE SUSPICIOUS OF OR </a:t>
            </a:r>
            <a:r>
              <a:rPr lang="en-US" sz="4400" dirty="0" smtClean="0"/>
              <a:t>TO OPPOSE </a:t>
            </a:r>
            <a:r>
              <a:rPr lang="en-US" sz="4400" dirty="0"/>
              <a:t>NEW MOVEMENTS, CHURCHES OR </a:t>
            </a:r>
            <a:r>
              <a:rPr lang="en-US" sz="4400" dirty="0" smtClean="0"/>
              <a:t>MINISTRIES.  SOMETIMES IT CAN ATTACK FAMILY MEMBERS WHO ARE TRYING TO DRAW CLOSE TO JESUS</a:t>
            </a:r>
            <a:endParaRPr lang="en-US" sz="4400" dirty="0"/>
          </a:p>
        </p:txBody>
      </p:sp>
    </p:spTree>
    <p:extLst>
      <p:ext uri="{BB962C8B-B14F-4D97-AF65-F5344CB8AC3E}">
        <p14:creationId xmlns:p14="http://schemas.microsoft.com/office/powerpoint/2010/main" val="3851204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05800" cy="5509200"/>
          </a:xfrm>
          <a:prstGeom prst="rect">
            <a:avLst/>
          </a:prstGeom>
          <a:noFill/>
        </p:spPr>
        <p:txBody>
          <a:bodyPr wrap="square" rtlCol="0">
            <a:spAutoFit/>
          </a:bodyPr>
          <a:lstStyle/>
          <a:p>
            <a:r>
              <a:rPr lang="en-US" sz="4400" dirty="0"/>
              <a:t>7. THE SEVENTH CHARACTERISTIC OF A RELIGIOUS SPIRIT </a:t>
            </a:r>
            <a:r>
              <a:rPr lang="en-US" sz="4400" dirty="0" smtClean="0"/>
              <a:t>IS A </a:t>
            </a:r>
            <a:r>
              <a:rPr lang="en-US" sz="4400" dirty="0"/>
              <a:t>MECHANICAL PRAYER LIFE. </a:t>
            </a:r>
            <a:r>
              <a:rPr lang="en-US" sz="4400" dirty="0" smtClean="0"/>
              <a:t>     WHEN </a:t>
            </a:r>
            <a:r>
              <a:rPr lang="en-US" sz="4400" dirty="0"/>
              <a:t>WE START FEELING RELIEF</a:t>
            </a:r>
          </a:p>
          <a:p>
            <a:r>
              <a:rPr lang="en-US" sz="4400" dirty="0"/>
              <a:t>WHEN OUR PRAYER TIME IS OVER WITH THE ONE WE LOVE WE ARE</a:t>
            </a:r>
          </a:p>
          <a:p>
            <a:r>
              <a:rPr lang="en-US" sz="4400" dirty="0"/>
              <a:t>BEING MOTIVATED BY A RELIGIOUS SPIRIT.</a:t>
            </a:r>
          </a:p>
        </p:txBody>
      </p:sp>
    </p:spTree>
    <p:extLst>
      <p:ext uri="{BB962C8B-B14F-4D97-AF65-F5344CB8AC3E}">
        <p14:creationId xmlns:p14="http://schemas.microsoft.com/office/powerpoint/2010/main" val="12046122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915400" cy="5632311"/>
          </a:xfrm>
          <a:prstGeom prst="rect">
            <a:avLst/>
          </a:prstGeom>
          <a:noFill/>
        </p:spPr>
        <p:txBody>
          <a:bodyPr wrap="square" rtlCol="0">
            <a:spAutoFit/>
          </a:bodyPr>
          <a:lstStyle/>
          <a:p>
            <a:r>
              <a:rPr lang="en-US" sz="3600" dirty="0"/>
              <a:t>8. THE EIGHTH CHARACTERISTIC OF A RELIGIOUS SPIRIT IS DOING THINGS IN </a:t>
            </a:r>
          </a:p>
          <a:p>
            <a:r>
              <a:rPr lang="en-US" sz="3600" dirty="0" smtClean="0"/>
              <a:t> ORDER </a:t>
            </a:r>
            <a:r>
              <a:rPr lang="en-US" sz="3600" dirty="0"/>
              <a:t>TO BE NOTICED AND ACCEPTED BY MEN.</a:t>
            </a:r>
          </a:p>
          <a:p>
            <a:r>
              <a:rPr lang="en-US" sz="3600" dirty="0"/>
              <a:t>9. THE NINTH CHARACTERISTIC OF A RELIGIOUS SPIRIT IS GLORYING MORE IN WHAT GOD HAS DONE IN THE PAST </a:t>
            </a:r>
          </a:p>
          <a:p>
            <a:r>
              <a:rPr lang="en-US" sz="3600" dirty="0"/>
              <a:t>THAN WHAT HE IS DOING IN THE </a:t>
            </a:r>
            <a:r>
              <a:rPr lang="en-US" sz="3600" dirty="0" smtClean="0"/>
              <a:t> PRESENT</a:t>
            </a:r>
            <a:r>
              <a:rPr lang="en-US" sz="3600" dirty="0"/>
              <a:t>. THE FOCUS IS ON THE </a:t>
            </a:r>
            <a:r>
              <a:rPr lang="en-US" sz="3600" dirty="0" smtClean="0"/>
              <a:t>PASTAND </a:t>
            </a:r>
            <a:r>
              <a:rPr lang="en-US" sz="3600" dirty="0"/>
              <a:t>OUR FUTURE IS ABORTED</a:t>
            </a:r>
            <a:r>
              <a:rPr lang="en-US" dirty="0"/>
              <a:t>.</a:t>
            </a:r>
          </a:p>
        </p:txBody>
      </p:sp>
    </p:spTree>
    <p:extLst>
      <p:ext uri="{BB962C8B-B14F-4D97-AF65-F5344CB8AC3E}">
        <p14:creationId xmlns:p14="http://schemas.microsoft.com/office/powerpoint/2010/main" val="2037399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5016758"/>
          </a:xfrm>
          <a:prstGeom prst="rect">
            <a:avLst/>
          </a:prstGeom>
          <a:noFill/>
        </p:spPr>
        <p:txBody>
          <a:bodyPr wrap="square" rtlCol="0">
            <a:spAutoFit/>
          </a:bodyPr>
          <a:lstStyle/>
          <a:p>
            <a:r>
              <a:rPr lang="en-US" sz="4000" dirty="0"/>
              <a:t>10. THE TENTH CHARACTERISTIC OF A RELIGIOUS SPIRIT IS KEEPING SCORE </a:t>
            </a:r>
          </a:p>
          <a:p>
            <a:r>
              <a:rPr lang="en-US" sz="4000" dirty="0" smtClean="0"/>
              <a:t> ON </a:t>
            </a:r>
            <a:r>
              <a:rPr lang="en-US" sz="4000" dirty="0"/>
              <a:t>OUR SPIRITUAL LIVES. THIS INCLUDES FEELING BETTER ABOUT </a:t>
            </a:r>
          </a:p>
          <a:p>
            <a:r>
              <a:rPr lang="en-US" sz="4000" dirty="0" smtClean="0"/>
              <a:t> OURSELVES </a:t>
            </a:r>
            <a:r>
              <a:rPr lang="en-US" sz="4000" dirty="0"/>
              <a:t>BECAUSE WE GO TO MORE</a:t>
            </a:r>
          </a:p>
          <a:p>
            <a:r>
              <a:rPr lang="en-US" sz="4000" dirty="0"/>
              <a:t>MEETINGS, READ OUR BIBLES MORE, OR DO MORE THINGS FOR THE LORD THAN </a:t>
            </a:r>
            <a:r>
              <a:rPr lang="en-US" sz="4000" dirty="0" smtClean="0"/>
              <a:t> MOST </a:t>
            </a:r>
            <a:r>
              <a:rPr lang="en-US" sz="4000" dirty="0"/>
              <a:t>OTHER CHRISTIANS</a:t>
            </a:r>
            <a:r>
              <a:rPr lang="en-US" dirty="0"/>
              <a:t>.</a:t>
            </a:r>
          </a:p>
        </p:txBody>
      </p:sp>
    </p:spTree>
    <p:extLst>
      <p:ext uri="{BB962C8B-B14F-4D97-AF65-F5344CB8AC3E}">
        <p14:creationId xmlns:p14="http://schemas.microsoft.com/office/powerpoint/2010/main" val="12300934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305800" cy="5847755"/>
          </a:xfrm>
          <a:prstGeom prst="rect">
            <a:avLst/>
          </a:prstGeom>
          <a:noFill/>
        </p:spPr>
        <p:txBody>
          <a:bodyPr wrap="square" rtlCol="0">
            <a:spAutoFit/>
          </a:bodyPr>
          <a:lstStyle/>
          <a:p>
            <a:r>
              <a:rPr lang="en-US" dirty="0" smtClean="0"/>
              <a:t>                                               OTHER MAJOR CHARECTERISTICS</a:t>
            </a:r>
          </a:p>
          <a:p>
            <a:r>
              <a:rPr lang="en-US" sz="4000" b="1" dirty="0" smtClean="0"/>
              <a:t>INFLEXABILITY</a:t>
            </a:r>
            <a:r>
              <a:rPr lang="en-US" sz="4000" dirty="0" smtClean="0"/>
              <a:t>                                                                                                                                                                   THIS </a:t>
            </a:r>
            <a:r>
              <a:rPr lang="en-US" sz="4000" dirty="0"/>
              <a:t>REPRESENTS PEOPLE WHO ARE UN- WILLING TO CHANGE</a:t>
            </a:r>
          </a:p>
          <a:p>
            <a:r>
              <a:rPr lang="en-US" sz="4000" dirty="0" smtClean="0"/>
              <a:t>THEY </a:t>
            </a:r>
            <a:r>
              <a:rPr lang="en-US" sz="4000" dirty="0"/>
              <a:t>ARE UNWILLING TO CHANGE THE</a:t>
            </a:r>
          </a:p>
          <a:p>
            <a:r>
              <a:rPr lang="en-US" sz="4000" dirty="0"/>
              <a:t>TIME OF THE SERVICE, THE DAY YOU MEET, THE COLOR OF THE CARPET OR </a:t>
            </a:r>
          </a:p>
          <a:p>
            <a:r>
              <a:rPr lang="en-US" sz="4000" dirty="0" smtClean="0"/>
              <a:t> THE </a:t>
            </a:r>
            <a:r>
              <a:rPr lang="en-US" sz="4000" dirty="0"/>
              <a:t>LENGTH OF THE CANDLES IN THE CHURCH.</a:t>
            </a:r>
          </a:p>
          <a:p>
            <a:pPr marL="285750" indent="-285750">
              <a:buFont typeface="Arial" pitchFamily="34" charset="0"/>
              <a:buChar char="•"/>
            </a:pPr>
            <a:endParaRPr lang="en-US" dirty="0" smtClean="0"/>
          </a:p>
          <a:p>
            <a:pPr marL="285750" indent="-285750">
              <a:buFont typeface="Arial" pitchFamily="34" charset="0"/>
              <a:buChar char="•"/>
            </a:pPr>
            <a:endParaRPr lang="en-US" dirty="0"/>
          </a:p>
        </p:txBody>
      </p:sp>
    </p:spTree>
    <p:extLst>
      <p:ext uri="{BB962C8B-B14F-4D97-AF65-F5344CB8AC3E}">
        <p14:creationId xmlns:p14="http://schemas.microsoft.com/office/powerpoint/2010/main" val="23988080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001000" cy="5078313"/>
          </a:xfrm>
          <a:prstGeom prst="rect">
            <a:avLst/>
          </a:prstGeom>
          <a:noFill/>
        </p:spPr>
        <p:txBody>
          <a:bodyPr wrap="square" rtlCol="0">
            <a:spAutoFit/>
          </a:bodyPr>
          <a:lstStyle/>
          <a:p>
            <a:r>
              <a:rPr lang="en-US" sz="3600" b="1" dirty="0"/>
              <a:t>PERFECTIONISM IS A MAJOR COMPONENT OF A RELIGIOUS</a:t>
            </a:r>
          </a:p>
          <a:p>
            <a:r>
              <a:rPr lang="en-US" sz="3600" b="1" dirty="0"/>
              <a:t>SPIRIT.</a:t>
            </a:r>
            <a:r>
              <a:rPr lang="en-US" sz="3600" dirty="0"/>
              <a:t> </a:t>
            </a:r>
            <a:r>
              <a:rPr lang="en-US" sz="3600" dirty="0" smtClean="0"/>
              <a:t>PERFECTIONIST </a:t>
            </a:r>
            <a:r>
              <a:rPr lang="en-US" sz="3600" dirty="0"/>
              <a:t>CANNOT TOLERATE MISTAKES OR FAILURES</a:t>
            </a:r>
          </a:p>
          <a:p>
            <a:r>
              <a:rPr lang="en-US" sz="3600" dirty="0" smtClean="0"/>
              <a:t>IN </a:t>
            </a:r>
            <a:r>
              <a:rPr lang="en-US" sz="3600" dirty="0"/>
              <a:t>THEMSELVES OR OTHERS. </a:t>
            </a:r>
            <a:r>
              <a:rPr lang="en-US" sz="3600" dirty="0" smtClean="0"/>
              <a:t>THEY </a:t>
            </a:r>
            <a:r>
              <a:rPr lang="en-US" sz="3600" dirty="0"/>
              <a:t>ARE CONSTANTLY SITTING IN JUDGEMENT </a:t>
            </a:r>
          </a:p>
          <a:p>
            <a:r>
              <a:rPr lang="en-US" sz="3600" dirty="0" smtClean="0"/>
              <a:t> OTHERS </a:t>
            </a:r>
            <a:r>
              <a:rPr lang="en-US" sz="3600" dirty="0"/>
              <a:t>BECAUSE THEY HAVE A</a:t>
            </a:r>
          </a:p>
          <a:p>
            <a:r>
              <a:rPr lang="en-US" sz="3600" dirty="0"/>
              <a:t>SPIRIT OF JUDGEMENT AND CRITICISM THAT IS AT WORK </a:t>
            </a:r>
            <a:r>
              <a:rPr lang="en-US" sz="3600" dirty="0" smtClean="0"/>
              <a:t>IN THEIR </a:t>
            </a:r>
            <a:r>
              <a:rPr lang="en-US" sz="3600" dirty="0"/>
              <a:t>OWN LIVES.</a:t>
            </a:r>
          </a:p>
        </p:txBody>
      </p:sp>
    </p:spTree>
    <p:extLst>
      <p:ext uri="{BB962C8B-B14F-4D97-AF65-F5344CB8AC3E}">
        <p14:creationId xmlns:p14="http://schemas.microsoft.com/office/powerpoint/2010/main" val="4793816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04800"/>
            <a:ext cx="7772400" cy="6186309"/>
          </a:xfrm>
          <a:prstGeom prst="rect">
            <a:avLst/>
          </a:prstGeom>
          <a:noFill/>
        </p:spPr>
        <p:txBody>
          <a:bodyPr wrap="square" rtlCol="0">
            <a:spAutoFit/>
          </a:bodyPr>
          <a:lstStyle/>
          <a:p>
            <a:r>
              <a:rPr lang="en-US" sz="3600" b="1" dirty="0"/>
              <a:t>THE NEXT CHARACTERISTIC OF A RELIGIOUS SPIRIT IS</a:t>
            </a:r>
          </a:p>
          <a:p>
            <a:r>
              <a:rPr lang="en-US" sz="3600" b="1" dirty="0"/>
              <a:t>LEGALISM.</a:t>
            </a:r>
            <a:r>
              <a:rPr lang="en-US" sz="3600" dirty="0"/>
              <a:t> THESE ARE PEOPLE WHO TRY TO CONTROL, REGULATE</a:t>
            </a:r>
          </a:p>
          <a:p>
            <a:r>
              <a:rPr lang="en-US" sz="3600" dirty="0"/>
              <a:t>OR COVER THEIR PROBLEMS BY FOLLOWING A LIST OF RULES AND</a:t>
            </a:r>
          </a:p>
          <a:p>
            <a:r>
              <a:rPr lang="en-US" sz="3600" dirty="0"/>
              <a:t>TRADITIONS IMPOSED ON THEM BY OTHER RELIGIOUS </a:t>
            </a:r>
            <a:r>
              <a:rPr lang="en-US" sz="3600" dirty="0" smtClean="0"/>
              <a:t>SYSTEMS.  THEY WILL ALSO BE ADAMITE  THAT OTHERS AGREE WITH THEIR OPINIONS . THOSE THAT DO NOT WILL BE SHUNNED OR ASSAULTED </a:t>
            </a:r>
            <a:endParaRPr lang="en-US" sz="3600" dirty="0"/>
          </a:p>
        </p:txBody>
      </p:sp>
    </p:spTree>
    <p:extLst>
      <p:ext uri="{BB962C8B-B14F-4D97-AF65-F5344CB8AC3E}">
        <p14:creationId xmlns:p14="http://schemas.microsoft.com/office/powerpoint/2010/main" val="28640080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6186309"/>
          </a:xfrm>
          <a:prstGeom prst="rect">
            <a:avLst/>
          </a:prstGeom>
        </p:spPr>
        <p:txBody>
          <a:bodyPr wrap="square">
            <a:spAutoFit/>
          </a:bodyPr>
          <a:lstStyle/>
          <a:p>
            <a:r>
              <a:rPr lang="en-US" sz="4400" b="1" dirty="0"/>
              <a:t>EXCESSIVE GUILT WHICH MOTIVATES A PERSON TO WORK</a:t>
            </a:r>
          </a:p>
          <a:p>
            <a:r>
              <a:rPr lang="en-US" sz="4400" b="1" dirty="0"/>
              <a:t>FOR GOD TO BE ACCEPTED BY HIM AS A COVERING FOR HIS SIN</a:t>
            </a:r>
          </a:p>
          <a:p>
            <a:r>
              <a:rPr lang="en-US" sz="4400" b="1" dirty="0"/>
              <a:t>IS A MAJOR COMPONENT OF A RELIGIOUS </a:t>
            </a:r>
            <a:r>
              <a:rPr lang="en-US" sz="4400" b="1" dirty="0" smtClean="0"/>
              <a:t>SPIRIT.THIS SPIRIT CAN PREVENT A PERSON FROM SIMPLY WALKING IN YAHWEY’S GRACE FOR THEMSELVES OR OTHERS</a:t>
            </a:r>
            <a:endParaRPr lang="en-US" sz="4400" dirty="0"/>
          </a:p>
        </p:txBody>
      </p:sp>
    </p:spTree>
    <p:extLst>
      <p:ext uri="{BB962C8B-B14F-4D97-AF65-F5344CB8AC3E}">
        <p14:creationId xmlns:p14="http://schemas.microsoft.com/office/powerpoint/2010/main" val="1364342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82000" cy="6001643"/>
          </a:xfrm>
          <a:prstGeom prst="rect">
            <a:avLst/>
          </a:prstGeom>
        </p:spPr>
        <p:txBody>
          <a:bodyPr wrap="square">
            <a:spAutoFit/>
          </a:bodyPr>
          <a:lstStyle/>
          <a:p>
            <a:r>
              <a:rPr lang="en-US" sz="4800" dirty="0"/>
              <a:t>Mat 7:1  "Stop judging so that you will not be judged. </a:t>
            </a:r>
          </a:p>
          <a:p>
            <a:r>
              <a:rPr lang="en-US" sz="4800" dirty="0"/>
              <a:t>Mat 7:2  Otherwise, you will be judged by the same standard you use to judge others. The standards you use for others will be applied to you. </a:t>
            </a:r>
          </a:p>
          <a:p>
            <a:r>
              <a:rPr lang="en-US" sz="4800" dirty="0" smtClean="0"/>
              <a:t> </a:t>
            </a:r>
            <a:endParaRPr lang="en-US" sz="4800" dirty="0"/>
          </a:p>
        </p:txBody>
      </p:sp>
    </p:spTree>
    <p:extLst>
      <p:ext uri="{BB962C8B-B14F-4D97-AF65-F5344CB8AC3E}">
        <p14:creationId xmlns:p14="http://schemas.microsoft.com/office/powerpoint/2010/main" val="158922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610600" cy="6186309"/>
          </a:xfrm>
          <a:prstGeom prst="rect">
            <a:avLst/>
          </a:prstGeom>
          <a:noFill/>
        </p:spPr>
        <p:txBody>
          <a:bodyPr wrap="square" rtlCol="0">
            <a:spAutoFit/>
          </a:bodyPr>
          <a:lstStyle/>
          <a:p>
            <a:r>
              <a:rPr lang="en-US" sz="3600" u="sng" dirty="0"/>
              <a:t>The feeling of 'never being good enough' is a dead giveaway</a:t>
            </a:r>
            <a:r>
              <a:rPr lang="en-US" sz="3600" dirty="0"/>
              <a:t>, because it shows that the person is trying to make things right with God themselves and not relying on the work of Christ, which already paid their debt in full</a:t>
            </a:r>
            <a:r>
              <a:rPr lang="en-US" sz="3600" dirty="0" smtClean="0"/>
              <a:t>.</a:t>
            </a:r>
          </a:p>
          <a:p>
            <a:r>
              <a:rPr lang="en-US" sz="3600" dirty="0"/>
              <a:t>Thinking that you can do things apart from God is another dead-giveaway. Jesus made it very clear that apart from Him, you can do nothing:</a:t>
            </a:r>
            <a:endParaRPr lang="en-US" sz="3600" dirty="0" smtClean="0"/>
          </a:p>
          <a:p>
            <a:endParaRPr lang="en-US" sz="3600" dirty="0"/>
          </a:p>
        </p:txBody>
      </p:sp>
    </p:spTree>
    <p:extLst>
      <p:ext uri="{BB962C8B-B14F-4D97-AF65-F5344CB8AC3E}">
        <p14:creationId xmlns:p14="http://schemas.microsoft.com/office/powerpoint/2010/main" val="264185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772400" cy="6247864"/>
          </a:xfrm>
          <a:prstGeom prst="rect">
            <a:avLst/>
          </a:prstGeom>
          <a:noFill/>
        </p:spPr>
        <p:txBody>
          <a:bodyPr wrap="square" rtlCol="0">
            <a:spAutoFit/>
          </a:bodyPr>
          <a:lstStyle/>
          <a:p>
            <a:r>
              <a:rPr lang="en-US" sz="4000" b="1" dirty="0"/>
              <a:t>Religious spirits are more interested in judgment than forgiveness</a:t>
            </a:r>
            <a:endParaRPr lang="en-US" sz="4000" dirty="0"/>
          </a:p>
          <a:p>
            <a:r>
              <a:rPr lang="en-US" sz="4000" dirty="0"/>
              <a:t>Somebody who has religious spirits will often be more interested in seeing somebody 'pay' or be punished for their wrongdoing, than they are in seeing the person repent and receive the forgiveness and grace of God.</a:t>
            </a:r>
          </a:p>
        </p:txBody>
      </p:sp>
    </p:spTree>
    <p:extLst>
      <p:ext uri="{BB962C8B-B14F-4D97-AF65-F5344CB8AC3E}">
        <p14:creationId xmlns:p14="http://schemas.microsoft.com/office/powerpoint/2010/main" val="9900752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991600" cy="5632311"/>
          </a:xfrm>
          <a:prstGeom prst="rect">
            <a:avLst/>
          </a:prstGeom>
          <a:noFill/>
        </p:spPr>
        <p:txBody>
          <a:bodyPr wrap="square" rtlCol="0">
            <a:spAutoFit/>
          </a:bodyPr>
          <a:lstStyle/>
          <a:p>
            <a:r>
              <a:rPr lang="en-US" sz="3600" dirty="0"/>
              <a:t>Do you feel like you've been wronged, and that person deserves justice for what they've done to you? This may very well be the workings of a religious spirit. Remember, </a:t>
            </a:r>
            <a:r>
              <a:rPr lang="en-US" sz="3600" u="sng" dirty="0"/>
              <a:t>religious spirits are more interested in justice and punishment than mercy and forgiveness</a:t>
            </a:r>
            <a:r>
              <a:rPr lang="en-US" sz="3600" dirty="0"/>
              <a:t>. Feeling this way is actually a form of pride, because it holds you up on a righteous pedestal while it sees the other person as a sinner who deserves to be repaid for the wrong they've </a:t>
            </a:r>
            <a:r>
              <a:rPr lang="en-US" sz="3600" dirty="0" smtClean="0"/>
              <a:t>done.</a:t>
            </a:r>
            <a:endParaRPr lang="en-US" sz="3600" dirty="0"/>
          </a:p>
        </p:txBody>
      </p:sp>
    </p:spTree>
    <p:extLst>
      <p:ext uri="{BB962C8B-B14F-4D97-AF65-F5344CB8AC3E}">
        <p14:creationId xmlns:p14="http://schemas.microsoft.com/office/powerpoint/2010/main" val="16426351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543799" cy="3785652"/>
          </a:xfrm>
          <a:prstGeom prst="rect">
            <a:avLst/>
          </a:prstGeom>
        </p:spPr>
        <p:txBody>
          <a:bodyPr wrap="square">
            <a:spAutoFit/>
          </a:bodyPr>
          <a:lstStyle/>
          <a:p>
            <a:r>
              <a:rPr lang="en-US" sz="4800" dirty="0"/>
              <a:t>Isa. 52:2: Shake thyself from the dust; and sit down, O Jerusalem: loose thyself from the bands of thy neck, O captive daughter of Zion</a:t>
            </a:r>
            <a:r>
              <a:rPr lang="en-US" dirty="0"/>
              <a:t>.</a:t>
            </a:r>
          </a:p>
        </p:txBody>
      </p:sp>
    </p:spTree>
    <p:extLst>
      <p:ext uri="{BB962C8B-B14F-4D97-AF65-F5344CB8AC3E}">
        <p14:creationId xmlns:p14="http://schemas.microsoft.com/office/powerpoint/2010/main" val="17436331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8032968"/>
          </a:xfrm>
          <a:prstGeom prst="rect">
            <a:avLst/>
          </a:prstGeom>
        </p:spPr>
        <p:txBody>
          <a:bodyPr wrap="square">
            <a:spAutoFit/>
          </a:bodyPr>
          <a:lstStyle/>
          <a:p>
            <a:r>
              <a:rPr lang="en-US" sz="4400" dirty="0" smtClean="0"/>
              <a:t> Father</a:t>
            </a:r>
            <a:r>
              <a:rPr lang="en-US" sz="4400" dirty="0"/>
              <a:t>, I confess that, in the past, I held </a:t>
            </a:r>
            <a:r>
              <a:rPr lang="en-US" sz="4400" dirty="0" err="1"/>
              <a:t>unforgiveness</a:t>
            </a:r>
            <a:r>
              <a:rPr lang="en-US" sz="4400" dirty="0"/>
              <a:t>, and sometimes bitterness and resentment in my heart against certain people who hurt or disappointed </a:t>
            </a:r>
            <a:r>
              <a:rPr lang="en-US" sz="4400" dirty="0" err="1" smtClean="0"/>
              <a:t>me.I</a:t>
            </a:r>
            <a:r>
              <a:rPr lang="en-US" sz="4400" dirty="0" smtClean="0"/>
              <a:t> </a:t>
            </a:r>
            <a:r>
              <a:rPr lang="en-US" sz="4400" dirty="0"/>
              <a:t>now recognize this as a sin and confess it as sin, for You have said in your word that if we confess our sin, you are faithful and just to forgive us our sin and to cleanse us of all </a:t>
            </a:r>
            <a:r>
              <a:rPr lang="en-US" sz="4400" dirty="0" smtClean="0"/>
              <a:t>Unrighteousness  </a:t>
            </a:r>
            <a:endParaRPr lang="en-US" sz="4400" dirty="0"/>
          </a:p>
          <a:p>
            <a:r>
              <a:rPr lang="en-US" sz="4400" dirty="0" smtClean="0"/>
              <a:t> .</a:t>
            </a:r>
            <a:endParaRPr lang="en-US" sz="4400" dirty="0"/>
          </a:p>
          <a:p>
            <a:r>
              <a:rPr lang="en-US" sz="3200" dirty="0" smtClean="0"/>
              <a:t> </a:t>
            </a:r>
            <a:endParaRPr lang="en-US" sz="3200" dirty="0"/>
          </a:p>
        </p:txBody>
      </p:sp>
    </p:spTree>
    <p:extLst>
      <p:ext uri="{BB962C8B-B14F-4D97-AF65-F5344CB8AC3E}">
        <p14:creationId xmlns:p14="http://schemas.microsoft.com/office/powerpoint/2010/main" val="8792957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915400" cy="7294305"/>
          </a:xfrm>
          <a:prstGeom prst="rect">
            <a:avLst/>
          </a:prstGeom>
          <a:noFill/>
        </p:spPr>
        <p:txBody>
          <a:bodyPr wrap="square" rtlCol="0">
            <a:spAutoFit/>
          </a:bodyPr>
          <a:lstStyle/>
          <a:p>
            <a:r>
              <a:rPr lang="en-US" sz="3600" dirty="0" smtClean="0"/>
              <a:t> I </a:t>
            </a:r>
            <a:r>
              <a:rPr lang="en-US" sz="3600" dirty="0"/>
              <a:t>now freely forgive all these people and ask you to bless them if they are living. I also forgive myself for all my many faults and failures, for you have freely forgiven me </a:t>
            </a:r>
            <a:r>
              <a:rPr lang="en-US" sz="3600" dirty="0" smtClean="0"/>
              <a:t>Thank </a:t>
            </a:r>
            <a:r>
              <a:rPr lang="en-US" sz="3600" dirty="0"/>
              <a:t>you father for freedom from the load of </a:t>
            </a:r>
            <a:r>
              <a:rPr lang="en-US" sz="3600" dirty="0" err="1"/>
              <a:t>unforgiveness</a:t>
            </a:r>
            <a:r>
              <a:rPr lang="en-US" sz="3600" dirty="0"/>
              <a:t>, bitterness and resentment, in the name of Jesus. Father, I confess to you, that in the past, through ignorance, through curiosity or willfully, I came into contact with certain religious activities. I now recognize this as sin and confess it as sin. I claim forgiveness, in the name of Jesus.</a:t>
            </a:r>
            <a:br>
              <a:rPr lang="en-US" sz="3600" dirty="0"/>
            </a:br>
            <a:r>
              <a:rPr lang="en-US" sz="3600" dirty="0" smtClean="0"/>
              <a:t> </a:t>
            </a:r>
            <a:endParaRPr lang="en-US" dirty="0"/>
          </a:p>
        </p:txBody>
      </p:sp>
    </p:spTree>
    <p:extLst>
      <p:ext uri="{BB962C8B-B14F-4D97-AF65-F5344CB8AC3E}">
        <p14:creationId xmlns:p14="http://schemas.microsoft.com/office/powerpoint/2010/main" val="1870665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144000" cy="6463308"/>
          </a:xfrm>
          <a:prstGeom prst="rect">
            <a:avLst/>
          </a:prstGeom>
          <a:noFill/>
        </p:spPr>
        <p:txBody>
          <a:bodyPr wrap="square" rtlCol="0">
            <a:spAutoFit/>
          </a:bodyPr>
          <a:lstStyle/>
          <a:p>
            <a:r>
              <a:rPr lang="en-US" sz="4400" dirty="0"/>
              <a:t>3. I also renounce and confess as sin any oath which I have taken by any false god and any idolatrous practices in which I have been involved. Satan, I rebuke you, in the name of Jesus, and I am closing any door which I or my ancestors may have opened to you and your demons, in the name of Jesus.</a:t>
            </a:r>
            <a:br>
              <a:rPr lang="en-US" sz="4400" dirty="0"/>
            </a:br>
            <a:r>
              <a:rPr lang="en-US" sz="4400" dirty="0" smtClean="0"/>
              <a:t> </a:t>
            </a:r>
            <a:endParaRPr lang="en-US" sz="4400" dirty="0"/>
          </a:p>
          <a:p>
            <a:endParaRPr lang="en-US" dirty="0"/>
          </a:p>
        </p:txBody>
      </p:sp>
    </p:spTree>
    <p:extLst>
      <p:ext uri="{BB962C8B-B14F-4D97-AF65-F5344CB8AC3E}">
        <p14:creationId xmlns:p14="http://schemas.microsoft.com/office/powerpoint/2010/main" val="2701982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229600" cy="7478970"/>
          </a:xfrm>
          <a:prstGeom prst="rect">
            <a:avLst/>
          </a:prstGeom>
          <a:noFill/>
        </p:spPr>
        <p:txBody>
          <a:bodyPr wrap="square" rtlCol="0">
            <a:spAutoFit/>
          </a:bodyPr>
          <a:lstStyle/>
          <a:p>
            <a:r>
              <a:rPr lang="en-US" sz="4000" dirty="0"/>
              <a:t>5. I renounce </a:t>
            </a:r>
            <a:r>
              <a:rPr lang="en-US" sz="4000" dirty="0" err="1"/>
              <a:t>satan</a:t>
            </a:r>
            <a:r>
              <a:rPr lang="en-US" sz="4000" dirty="0"/>
              <a:t> all his demons, I declare them my enemies and I command them to get out of my life completely, in the name of Jesus. In the name of Jesus Christ, I now claim deliverance from any and all evil spirits which may be in me (Joel 2:28). Once and for all, I close the door in my life to all occult practices and command all related spirits to leave me now, in the name of Jesus.</a:t>
            </a:r>
            <a:br>
              <a:rPr lang="en-US" sz="4000" dirty="0"/>
            </a:br>
            <a:r>
              <a:rPr lang="en-US" sz="4000" dirty="0" smtClean="0"/>
              <a:t> </a:t>
            </a:r>
            <a:endParaRPr lang="en-US" sz="4000" dirty="0"/>
          </a:p>
        </p:txBody>
      </p:sp>
    </p:spTree>
    <p:extLst>
      <p:ext uri="{BB962C8B-B14F-4D97-AF65-F5344CB8AC3E}">
        <p14:creationId xmlns:p14="http://schemas.microsoft.com/office/powerpoint/2010/main" val="37208240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523" y="304799"/>
            <a:ext cx="8458200" cy="7478970"/>
          </a:xfrm>
          <a:prstGeom prst="rect">
            <a:avLst/>
          </a:prstGeom>
          <a:noFill/>
        </p:spPr>
        <p:txBody>
          <a:bodyPr wrap="square" rtlCol="0">
            <a:spAutoFit/>
          </a:bodyPr>
          <a:lstStyle/>
          <a:p>
            <a:r>
              <a:rPr lang="en-US" sz="4800" dirty="0"/>
              <a:t>7. I break every curse of family destruction, in the name of Jesus.</a:t>
            </a:r>
            <a:br>
              <a:rPr lang="en-US" sz="4800" dirty="0"/>
            </a:br>
            <a:r>
              <a:rPr lang="en-US" sz="4800" dirty="0"/>
              <a:t>8. I release myself from the hold of any religious spirit strongman, in the name of Jesus. 9. I command all spirits of religion to loose their hold upon my life, in the name of Jesus.</a:t>
            </a:r>
            <a:br>
              <a:rPr lang="en-US" sz="4800" dirty="0"/>
            </a:br>
            <a:r>
              <a:rPr lang="en-US" sz="4800" dirty="0" smtClean="0"/>
              <a:t> </a:t>
            </a:r>
            <a:endParaRPr lang="en-US" sz="4800" dirty="0"/>
          </a:p>
        </p:txBody>
      </p:sp>
    </p:spTree>
    <p:extLst>
      <p:ext uri="{BB962C8B-B14F-4D97-AF65-F5344CB8AC3E}">
        <p14:creationId xmlns:p14="http://schemas.microsoft.com/office/powerpoint/2010/main" val="21456844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8800" y="228600"/>
            <a:ext cx="4572000" cy="6247864"/>
          </a:xfrm>
          <a:prstGeom prst="rect">
            <a:avLst/>
          </a:prstGeom>
        </p:spPr>
        <p:txBody>
          <a:bodyPr>
            <a:spAutoFit/>
          </a:bodyPr>
          <a:lstStyle/>
          <a:p>
            <a:r>
              <a:rPr lang="en-US" sz="3600" dirty="0" err="1" smtClean="0"/>
              <a:t>Judgementalism</a:t>
            </a:r>
            <a:endParaRPr lang="en-US" sz="3600" dirty="0"/>
          </a:p>
          <a:p>
            <a:r>
              <a:rPr lang="en-US" sz="3600" dirty="0"/>
              <a:t>self-righteousness</a:t>
            </a:r>
          </a:p>
          <a:p>
            <a:r>
              <a:rPr lang="en-US" sz="3600" dirty="0"/>
              <a:t>religious pride</a:t>
            </a:r>
          </a:p>
          <a:p>
            <a:r>
              <a:rPr lang="en-US" sz="3600" dirty="0"/>
              <a:t>criticism</a:t>
            </a:r>
          </a:p>
          <a:p>
            <a:r>
              <a:rPr lang="en-US" sz="3600" dirty="0"/>
              <a:t>legalism</a:t>
            </a:r>
          </a:p>
          <a:p>
            <a:r>
              <a:rPr lang="en-US" sz="3600" dirty="0"/>
              <a:t>perfectionism</a:t>
            </a:r>
          </a:p>
          <a:p>
            <a:r>
              <a:rPr lang="en-US" sz="3600" dirty="0"/>
              <a:t>division</a:t>
            </a:r>
          </a:p>
          <a:p>
            <a:r>
              <a:rPr lang="en-US" sz="3600" dirty="0"/>
              <a:t>error (doctrinal falsehood)</a:t>
            </a:r>
          </a:p>
          <a:p>
            <a:r>
              <a:rPr lang="en-US" sz="3600" dirty="0"/>
              <a:t>unbelief</a:t>
            </a:r>
          </a:p>
          <a:p>
            <a:r>
              <a:rPr lang="en-US" sz="4000" dirty="0"/>
              <a:t>doubt</a:t>
            </a:r>
          </a:p>
        </p:txBody>
      </p:sp>
    </p:spTree>
    <p:extLst>
      <p:ext uri="{BB962C8B-B14F-4D97-AF65-F5344CB8AC3E}">
        <p14:creationId xmlns:p14="http://schemas.microsoft.com/office/powerpoint/2010/main" val="1046070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763000" cy="5632311"/>
          </a:xfrm>
          <a:prstGeom prst="rect">
            <a:avLst/>
          </a:prstGeom>
        </p:spPr>
        <p:txBody>
          <a:bodyPr wrap="square">
            <a:spAutoFit/>
          </a:bodyPr>
          <a:lstStyle/>
          <a:p>
            <a:r>
              <a:rPr lang="en-US" sz="3600" dirty="0" smtClean="0"/>
              <a:t>Mat 7:3  So why do you see the piece of sawdust in another believer's eye and not notice the wooden beam in your own eye? </a:t>
            </a:r>
          </a:p>
          <a:p>
            <a:r>
              <a:rPr lang="en-US" sz="3600" dirty="0" smtClean="0"/>
              <a:t>Mat 7:4  How can you say to another believer, 'Let me take the piece of sawdust out of your eye,' when you have a beam in your own eye? </a:t>
            </a:r>
          </a:p>
          <a:p>
            <a:r>
              <a:rPr lang="en-US" sz="3600" dirty="0" smtClean="0"/>
              <a:t>Mat 7:5  You hypocrite! First remove the beam from your own eye. Then you will see clearly to remove the piece of sawdust from another believer's eye. </a:t>
            </a:r>
            <a:endParaRPr lang="en-US" sz="3600" dirty="0"/>
          </a:p>
        </p:txBody>
      </p:sp>
    </p:spTree>
    <p:extLst>
      <p:ext uri="{BB962C8B-B14F-4D97-AF65-F5344CB8AC3E}">
        <p14:creationId xmlns:p14="http://schemas.microsoft.com/office/powerpoint/2010/main" val="8942906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1031"/>
            <a:ext cx="8382000" cy="6863417"/>
          </a:xfrm>
          <a:prstGeom prst="rect">
            <a:avLst/>
          </a:prstGeom>
          <a:noFill/>
        </p:spPr>
        <p:txBody>
          <a:bodyPr wrap="square" rtlCol="0">
            <a:spAutoFit/>
          </a:bodyPr>
          <a:lstStyle/>
          <a:p>
            <a:r>
              <a:rPr lang="en-US" sz="4400" dirty="0"/>
              <a:t>confusion</a:t>
            </a:r>
          </a:p>
          <a:p>
            <a:r>
              <a:rPr lang="en-US" sz="4400" dirty="0" err="1" smtClean="0"/>
              <a:t>Argumentive</a:t>
            </a:r>
            <a:r>
              <a:rPr lang="en-US" sz="4400" dirty="0" smtClean="0"/>
              <a:t>/CONTENTIOUS</a:t>
            </a:r>
            <a:endParaRPr lang="en-US" sz="4400" dirty="0"/>
          </a:p>
          <a:p>
            <a:r>
              <a:rPr lang="en-US" sz="4400" dirty="0"/>
              <a:t>false holiness</a:t>
            </a:r>
          </a:p>
          <a:p>
            <a:r>
              <a:rPr lang="en-US" sz="4400" dirty="0"/>
              <a:t>salvation by works</a:t>
            </a:r>
          </a:p>
          <a:p>
            <a:r>
              <a:rPr lang="en-US" sz="4400" dirty="0"/>
              <a:t>guilt</a:t>
            </a:r>
          </a:p>
          <a:p>
            <a:r>
              <a:rPr lang="en-US" sz="4400" dirty="0"/>
              <a:t>condemnation</a:t>
            </a:r>
          </a:p>
          <a:p>
            <a:r>
              <a:rPr lang="en-US" sz="4400" dirty="0"/>
              <a:t>fear of losing salvation</a:t>
            </a:r>
          </a:p>
          <a:p>
            <a:r>
              <a:rPr lang="en-US" sz="4400" dirty="0"/>
              <a:t>fear of God (unhealthy, scared feeling)</a:t>
            </a:r>
          </a:p>
          <a:p>
            <a:r>
              <a:rPr lang="en-US" sz="4400" dirty="0"/>
              <a:t>intolerance</a:t>
            </a:r>
          </a:p>
        </p:txBody>
      </p:sp>
    </p:spTree>
    <p:extLst>
      <p:ext uri="{BB962C8B-B14F-4D97-AF65-F5344CB8AC3E}">
        <p14:creationId xmlns:p14="http://schemas.microsoft.com/office/powerpoint/2010/main" val="10270104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6863417"/>
          </a:xfrm>
          <a:prstGeom prst="rect">
            <a:avLst/>
          </a:prstGeom>
        </p:spPr>
        <p:txBody>
          <a:bodyPr wrap="square">
            <a:spAutoFit/>
          </a:bodyPr>
          <a:lstStyle/>
          <a:p>
            <a:r>
              <a:rPr lang="en-US" sz="4000" dirty="0" smtClean="0"/>
              <a:t> Externalism</a:t>
            </a:r>
            <a:r>
              <a:rPr lang="en-US" sz="4000" dirty="0"/>
              <a:t/>
            </a:r>
            <a:br>
              <a:rPr lang="en-US" sz="4000" dirty="0"/>
            </a:br>
            <a:r>
              <a:rPr lang="en-US" sz="4000" dirty="0"/>
              <a:t>Religious murder Lust and ambition for recognition</a:t>
            </a:r>
            <a:br>
              <a:rPr lang="en-US" sz="4000" dirty="0"/>
            </a:br>
            <a:r>
              <a:rPr lang="en-US" sz="4000" dirty="0"/>
              <a:t>Condemnation </a:t>
            </a:r>
            <a:r>
              <a:rPr lang="en-US" sz="4000" dirty="0" smtClean="0"/>
              <a:t>  St</a:t>
            </a:r>
            <a:r>
              <a:rPr lang="en-US" sz="4000" dirty="0"/>
              <a:t>. Ann</a:t>
            </a:r>
            <a:br>
              <a:rPr lang="en-US" sz="4000" dirty="0"/>
            </a:br>
            <a:r>
              <a:rPr lang="en-US" sz="4000" dirty="0"/>
              <a:t>St. Elizabeth Lust and ambition for position</a:t>
            </a:r>
            <a:br>
              <a:rPr lang="en-US" sz="4000" dirty="0"/>
            </a:br>
            <a:r>
              <a:rPr lang="en-US" sz="4000" dirty="0"/>
              <a:t>Lust and ambition for power and control in religious matters</a:t>
            </a:r>
            <a:br>
              <a:rPr lang="en-US" sz="4000" dirty="0"/>
            </a:br>
            <a:r>
              <a:rPr lang="en-US" sz="4000" dirty="0"/>
              <a:t>False love </a:t>
            </a:r>
            <a:r>
              <a:rPr lang="en-US" sz="4000" dirty="0" smtClean="0"/>
              <a:t>    False </a:t>
            </a:r>
            <a:r>
              <a:rPr lang="en-US" sz="4000" dirty="0"/>
              <a:t>gifts</a:t>
            </a:r>
            <a:br>
              <a:rPr lang="en-US" sz="4000" dirty="0"/>
            </a:br>
            <a:r>
              <a:rPr lang="en-US" sz="4000" dirty="0"/>
              <a:t>False </a:t>
            </a:r>
            <a:r>
              <a:rPr lang="en-US" sz="4000" dirty="0" smtClean="0"/>
              <a:t>compassion   </a:t>
            </a:r>
            <a:r>
              <a:rPr lang="en-US" sz="4000" dirty="0"/>
              <a:t>False tongues</a:t>
            </a:r>
            <a:br>
              <a:rPr lang="en-US" sz="4000" dirty="0"/>
            </a:br>
            <a:r>
              <a:rPr lang="en-US" sz="4000" dirty="0"/>
              <a:t>False word of wisdom </a:t>
            </a:r>
            <a:r>
              <a:rPr lang="en-US" sz="4000" dirty="0" smtClean="0"/>
              <a:t>  </a:t>
            </a:r>
            <a:endParaRPr lang="en-US" sz="4000" dirty="0"/>
          </a:p>
        </p:txBody>
      </p:sp>
    </p:spTree>
    <p:extLst>
      <p:ext uri="{BB962C8B-B14F-4D97-AF65-F5344CB8AC3E}">
        <p14:creationId xmlns:p14="http://schemas.microsoft.com/office/powerpoint/2010/main" val="30733292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30143"/>
            <a:ext cx="8153400" cy="369332"/>
          </a:xfrm>
          <a:prstGeom prst="rect">
            <a:avLst/>
          </a:prstGeom>
          <a:noFill/>
        </p:spPr>
        <p:txBody>
          <a:bodyPr wrap="square" rtlCol="0">
            <a:spAutoFit/>
          </a:bodyPr>
          <a:lstStyle/>
          <a:p>
            <a:r>
              <a:rPr lang="en-US" dirty="0" smtClean="0"/>
              <a:t>O </a:t>
            </a:r>
            <a:endParaRPr lang="en-US" dirty="0"/>
          </a:p>
        </p:txBody>
      </p:sp>
      <p:sp>
        <p:nvSpPr>
          <p:cNvPr id="3" name="TextBox 2"/>
          <p:cNvSpPr txBox="1"/>
          <p:nvPr/>
        </p:nvSpPr>
        <p:spPr>
          <a:xfrm>
            <a:off x="0" y="630143"/>
            <a:ext cx="8153400" cy="5632311"/>
          </a:xfrm>
          <a:prstGeom prst="rect">
            <a:avLst/>
          </a:prstGeom>
          <a:noFill/>
        </p:spPr>
        <p:txBody>
          <a:bodyPr wrap="square" rtlCol="0">
            <a:spAutoFit/>
          </a:bodyPr>
          <a:lstStyle/>
          <a:p>
            <a:r>
              <a:rPr lang="en-US" sz="4000" dirty="0"/>
              <a:t>Religious dominance</a:t>
            </a:r>
            <a:br>
              <a:rPr lang="en-US" sz="4000" dirty="0"/>
            </a:br>
            <a:r>
              <a:rPr lang="en-US" sz="4000" dirty="0"/>
              <a:t>Self-serving </a:t>
            </a:r>
            <a:r>
              <a:rPr lang="en-US" sz="4000" dirty="0" smtClean="0"/>
              <a:t>          Selfishness</a:t>
            </a:r>
            <a:r>
              <a:rPr lang="en-US" sz="4000" dirty="0"/>
              <a:t/>
            </a:r>
            <a:br>
              <a:rPr lang="en-US" sz="4000" dirty="0"/>
            </a:br>
            <a:r>
              <a:rPr lang="en-US" sz="4000" dirty="0" smtClean="0"/>
              <a:t>Greed                      </a:t>
            </a:r>
            <a:r>
              <a:rPr lang="en-US" sz="4000" dirty="0"/>
              <a:t>No love</a:t>
            </a:r>
            <a:br>
              <a:rPr lang="en-US" sz="4000" dirty="0"/>
            </a:br>
            <a:r>
              <a:rPr lang="en-US" sz="4000" dirty="0"/>
              <a:t>No compassion </a:t>
            </a:r>
            <a:r>
              <a:rPr lang="en-US" sz="4000" dirty="0" smtClean="0"/>
              <a:t>        Pretense</a:t>
            </a:r>
            <a:r>
              <a:rPr lang="en-US" sz="4000" dirty="0"/>
              <a:t/>
            </a:r>
            <a:br>
              <a:rPr lang="en-US" sz="4000" dirty="0"/>
            </a:br>
            <a:r>
              <a:rPr lang="en-US" sz="4000" dirty="0"/>
              <a:t>Robbing </a:t>
            </a:r>
            <a:r>
              <a:rPr lang="en-US" sz="4000" dirty="0" smtClean="0"/>
              <a:t>                   Cheating</a:t>
            </a:r>
            <a:r>
              <a:rPr lang="en-US" sz="4000" dirty="0"/>
              <a:t/>
            </a:r>
            <a:br>
              <a:rPr lang="en-US" sz="4000" dirty="0"/>
            </a:br>
            <a:r>
              <a:rPr lang="en-US" sz="4000" dirty="0"/>
              <a:t>Religious coldness </a:t>
            </a:r>
            <a:r>
              <a:rPr lang="en-US" sz="4000" dirty="0" smtClean="0"/>
              <a:t>     False </a:t>
            </a:r>
            <a:r>
              <a:rPr lang="en-US" sz="4000" dirty="0"/>
              <a:t>oaths</a:t>
            </a:r>
            <a:br>
              <a:rPr lang="en-US" sz="4000" dirty="0"/>
            </a:br>
            <a:r>
              <a:rPr lang="en-US" sz="4000" dirty="0"/>
              <a:t>Blockages Rigid Theology Construction</a:t>
            </a:r>
            <a:br>
              <a:rPr lang="en-US" sz="4000" dirty="0"/>
            </a:br>
            <a:r>
              <a:rPr lang="en-US" sz="4000" dirty="0"/>
              <a:t>Nimrod </a:t>
            </a:r>
            <a:r>
              <a:rPr lang="en-US" sz="4000" dirty="0" smtClean="0"/>
              <a:t>          </a:t>
            </a:r>
            <a:r>
              <a:rPr lang="en-US" sz="4000" dirty="0" err="1" smtClean="0"/>
              <a:t>Semiramis</a:t>
            </a:r>
            <a:r>
              <a:rPr lang="en-US" sz="4000" dirty="0"/>
              <a:t/>
            </a:r>
            <a:br>
              <a:rPr lang="en-US" sz="4000" dirty="0"/>
            </a:br>
            <a:r>
              <a:rPr lang="en-US" sz="4000" dirty="0" smtClean="0"/>
              <a:t>Tammuz            </a:t>
            </a:r>
            <a:r>
              <a:rPr lang="en-US" sz="4000" dirty="0"/>
              <a:t>Hatred of the truth</a:t>
            </a:r>
          </a:p>
        </p:txBody>
      </p:sp>
    </p:spTree>
    <p:extLst>
      <p:ext uri="{BB962C8B-B14F-4D97-AF65-F5344CB8AC3E}">
        <p14:creationId xmlns:p14="http://schemas.microsoft.com/office/powerpoint/2010/main" val="3859002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077200" cy="1323439"/>
          </a:xfrm>
          <a:prstGeom prst="rect">
            <a:avLst/>
          </a:prstGeom>
          <a:noFill/>
        </p:spPr>
        <p:txBody>
          <a:bodyPr wrap="square" rtlCol="0">
            <a:spAutoFit/>
          </a:bodyPr>
          <a:lstStyle/>
          <a:p>
            <a:r>
              <a:rPr lang="en-US" sz="4000" dirty="0"/>
              <a:t>Good </a:t>
            </a:r>
            <a:r>
              <a:rPr lang="en-US" sz="4000" dirty="0" smtClean="0"/>
              <a:t>works                                                Mind </a:t>
            </a:r>
            <a:r>
              <a:rPr lang="en-US" sz="4000" dirty="0"/>
              <a:t>control</a:t>
            </a:r>
          </a:p>
        </p:txBody>
      </p:sp>
      <p:sp>
        <p:nvSpPr>
          <p:cNvPr id="3" name="Rectangle 2"/>
          <p:cNvSpPr/>
          <p:nvPr/>
        </p:nvSpPr>
        <p:spPr>
          <a:xfrm>
            <a:off x="422031" y="3200400"/>
            <a:ext cx="8950569" cy="1446550"/>
          </a:xfrm>
          <a:prstGeom prst="rect">
            <a:avLst/>
          </a:prstGeom>
        </p:spPr>
        <p:txBody>
          <a:bodyPr wrap="square">
            <a:spAutoFit/>
          </a:bodyPr>
          <a:lstStyle/>
          <a:p>
            <a:r>
              <a:rPr lang="en-US" sz="4400" dirty="0" smtClean="0"/>
              <a:t>Unworthiness                                                 Accuser of the Brethren</a:t>
            </a:r>
            <a:endParaRPr lang="en-US" sz="4400" dirty="0"/>
          </a:p>
        </p:txBody>
      </p:sp>
    </p:spTree>
    <p:extLst>
      <p:ext uri="{BB962C8B-B14F-4D97-AF65-F5344CB8AC3E}">
        <p14:creationId xmlns:p14="http://schemas.microsoft.com/office/powerpoint/2010/main" val="1958034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09" y="135890"/>
            <a:ext cx="8763000" cy="6740307"/>
          </a:xfrm>
          <a:prstGeom prst="rect">
            <a:avLst/>
          </a:prstGeom>
          <a:noFill/>
        </p:spPr>
        <p:txBody>
          <a:bodyPr wrap="square" rtlCol="0">
            <a:spAutoFit/>
          </a:bodyPr>
          <a:lstStyle/>
          <a:p>
            <a:r>
              <a:rPr lang="en-US" sz="3600" dirty="0" smtClean="0"/>
              <a:t> Luk_6:37  </a:t>
            </a:r>
            <a:r>
              <a:rPr lang="en-US" sz="3600" dirty="0"/>
              <a:t>Judge not, and ye shall not be judged: condemn not, and ye shall not be condemned: forgive, and ye shall be forgiven</a:t>
            </a:r>
            <a:r>
              <a:rPr lang="en-US" sz="3600" dirty="0" smtClean="0"/>
              <a:t>:</a:t>
            </a:r>
          </a:p>
          <a:p>
            <a:r>
              <a:rPr lang="en-US" sz="3600" dirty="0" smtClean="0"/>
              <a:t>Mat_5:9  </a:t>
            </a:r>
            <a:r>
              <a:rPr lang="en-US" sz="3600" dirty="0"/>
              <a:t>Blessed are the peacemakers: for they shall be called the children of God. </a:t>
            </a:r>
            <a:endParaRPr lang="en-US" sz="3600" dirty="0" smtClean="0"/>
          </a:p>
          <a:p>
            <a:r>
              <a:rPr lang="en-US" sz="3600" dirty="0"/>
              <a:t>Mat 5:44  But I tell you this: Love your enemies, and pray for those who persecute you. </a:t>
            </a:r>
          </a:p>
          <a:p>
            <a:r>
              <a:rPr lang="en-US" sz="3600" dirty="0"/>
              <a:t>Mat 5:45  In this way you show that you are children of your Father in heaven. </a:t>
            </a:r>
            <a:r>
              <a:rPr lang="en-US" sz="3600" dirty="0" smtClean="0"/>
              <a:t> </a:t>
            </a:r>
          </a:p>
          <a:p>
            <a:r>
              <a:rPr lang="en-US" sz="3600" dirty="0">
                <a:solidFill>
                  <a:prstClr val="black"/>
                </a:solidFill>
              </a:rPr>
              <a:t>Joh_7:24  Judge not according to the appearance, but </a:t>
            </a:r>
            <a:r>
              <a:rPr lang="en-US" sz="3600" dirty="0">
                <a:solidFill>
                  <a:srgbClr val="FF0000"/>
                </a:solidFill>
              </a:rPr>
              <a:t>judge righteous </a:t>
            </a:r>
            <a:r>
              <a:rPr lang="en-US" sz="3600" dirty="0" smtClean="0">
                <a:solidFill>
                  <a:srgbClr val="FF0000"/>
                </a:solidFill>
              </a:rPr>
              <a:t>judgment</a:t>
            </a:r>
            <a:endParaRPr lang="en-US" sz="3600" dirty="0"/>
          </a:p>
        </p:txBody>
      </p:sp>
    </p:spTree>
    <p:extLst>
      <p:ext uri="{BB962C8B-B14F-4D97-AF65-F5344CB8AC3E}">
        <p14:creationId xmlns:p14="http://schemas.microsoft.com/office/powerpoint/2010/main" val="4219000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5123" y="304800"/>
            <a:ext cx="2687852" cy="769441"/>
          </a:xfrm>
          <a:prstGeom prst="rect">
            <a:avLst/>
          </a:prstGeom>
        </p:spPr>
        <p:txBody>
          <a:bodyPr wrap="none">
            <a:spAutoFit/>
          </a:bodyPr>
          <a:lstStyle/>
          <a:p>
            <a:pPr lvl="0"/>
            <a:r>
              <a:rPr lang="en-US" sz="4400" dirty="0">
                <a:solidFill>
                  <a:srgbClr val="FF0000"/>
                </a:solidFill>
              </a:rPr>
              <a:t>Faultfinder</a:t>
            </a:r>
          </a:p>
        </p:txBody>
      </p:sp>
      <p:sp>
        <p:nvSpPr>
          <p:cNvPr id="3" name="TextBox 2"/>
          <p:cNvSpPr txBox="1"/>
          <p:nvPr/>
        </p:nvSpPr>
        <p:spPr>
          <a:xfrm>
            <a:off x="457200" y="922260"/>
            <a:ext cx="8077200" cy="6001643"/>
          </a:xfrm>
          <a:prstGeom prst="rect">
            <a:avLst/>
          </a:prstGeom>
          <a:noFill/>
        </p:spPr>
        <p:txBody>
          <a:bodyPr wrap="square" rtlCol="0">
            <a:spAutoFit/>
          </a:bodyPr>
          <a:lstStyle/>
          <a:p>
            <a:r>
              <a:rPr lang="en-US" sz="4800" b="1" dirty="0" smtClean="0"/>
              <a:t>Definition of </a:t>
            </a:r>
            <a:r>
              <a:rPr lang="en-US" sz="4800" b="1" i="1" dirty="0" smtClean="0"/>
              <a:t>FAULTFINDER</a:t>
            </a:r>
            <a:endParaRPr lang="en-US" sz="4800" b="1" dirty="0" smtClean="0"/>
          </a:p>
          <a:p>
            <a:r>
              <a:rPr lang="en-US" sz="4800" b="1" dirty="0" smtClean="0"/>
              <a:t>:</a:t>
            </a:r>
            <a:r>
              <a:rPr lang="en-US" sz="4800" dirty="0" smtClean="0"/>
              <a:t> one given to </a:t>
            </a:r>
            <a:r>
              <a:rPr lang="en-US" sz="4800" dirty="0" smtClean="0">
                <a:hlinkClick r:id="rId2"/>
              </a:rPr>
              <a:t>faultfinding</a:t>
            </a:r>
            <a:r>
              <a:rPr lang="en-US" sz="4800" dirty="0" smtClean="0"/>
              <a:t> </a:t>
            </a:r>
          </a:p>
          <a:p>
            <a:r>
              <a:rPr lang="en-US" sz="4800" dirty="0" smtClean="0"/>
              <a:t>[count] </a:t>
            </a:r>
            <a:r>
              <a:rPr lang="en-US" sz="4800" b="1" dirty="0" smtClean="0"/>
              <a:t>:</a:t>
            </a:r>
            <a:r>
              <a:rPr lang="en-US" sz="4800" dirty="0" smtClean="0"/>
              <a:t> a person who criticizes someone or something often in a way that is not fair or reasonable </a:t>
            </a:r>
          </a:p>
          <a:p>
            <a:r>
              <a:rPr lang="en-US" sz="4800" b="1" dirty="0" smtClean="0">
                <a:solidFill>
                  <a:srgbClr val="FF0000"/>
                </a:solidFill>
              </a:rPr>
              <a:t>:</a:t>
            </a:r>
            <a:r>
              <a:rPr lang="en-US" sz="4800" dirty="0" smtClean="0">
                <a:solidFill>
                  <a:srgbClr val="FF0000"/>
                </a:solidFill>
              </a:rPr>
              <a:t> a person who tends to find fault </a:t>
            </a:r>
            <a:endParaRPr lang="en-US" sz="4800" dirty="0">
              <a:solidFill>
                <a:srgbClr val="FF0000"/>
              </a:solidFill>
            </a:endParaRPr>
          </a:p>
        </p:txBody>
      </p:sp>
    </p:spTree>
    <p:extLst>
      <p:ext uri="{BB962C8B-B14F-4D97-AF65-F5344CB8AC3E}">
        <p14:creationId xmlns:p14="http://schemas.microsoft.com/office/powerpoint/2010/main" val="3682481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1999"/>
            <a:ext cx="7696199" cy="5016758"/>
          </a:xfrm>
          <a:prstGeom prst="rect">
            <a:avLst/>
          </a:prstGeom>
        </p:spPr>
        <p:txBody>
          <a:bodyPr wrap="square">
            <a:spAutoFit/>
          </a:bodyPr>
          <a:lstStyle/>
          <a:p>
            <a:r>
              <a:rPr lang="en-US" sz="4000" dirty="0" smtClean="0"/>
              <a:t>Synonyms:</a:t>
            </a:r>
          </a:p>
          <a:p>
            <a:r>
              <a:rPr lang="en-US" sz="4000" dirty="0" smtClean="0"/>
              <a:t>carper, castigator, censurer, criticizer, disparager, critic, hypercritic, knocker,  nitpicker</a:t>
            </a:r>
          </a:p>
          <a:p>
            <a:r>
              <a:rPr lang="en-US" sz="4000" dirty="0" smtClean="0"/>
              <a:t>Related Words:                                       </a:t>
            </a:r>
            <a:r>
              <a:rPr lang="en-US" sz="4000" i="1" dirty="0" smtClean="0"/>
              <a:t> </a:t>
            </a:r>
            <a:r>
              <a:rPr lang="en-US" sz="4000" dirty="0" smtClean="0">
                <a:solidFill>
                  <a:schemeClr val="accent1"/>
                </a:solidFill>
              </a:rPr>
              <a:t>condemner</a:t>
            </a:r>
            <a:r>
              <a:rPr lang="en-US" sz="4000" dirty="0" smtClean="0"/>
              <a:t>, </a:t>
            </a:r>
            <a:r>
              <a:rPr lang="en-US" sz="4000" dirty="0" smtClean="0">
                <a:hlinkClick r:id="rId2"/>
              </a:rPr>
              <a:t>denouncer</a:t>
            </a:r>
            <a:r>
              <a:rPr lang="en-US" sz="4000" dirty="0" smtClean="0"/>
              <a:t>; </a:t>
            </a:r>
            <a:r>
              <a:rPr lang="en-US" sz="4000" dirty="0" smtClean="0">
                <a:hlinkClick r:id="rId3"/>
              </a:rPr>
              <a:t>belittler</a:t>
            </a:r>
            <a:r>
              <a:rPr lang="en-US" sz="4000" dirty="0" smtClean="0"/>
              <a:t>, </a:t>
            </a:r>
            <a:r>
              <a:rPr lang="en-US" sz="4000" dirty="0" smtClean="0">
                <a:hlinkClick r:id="rId4"/>
              </a:rPr>
              <a:t>decrier</a:t>
            </a:r>
            <a:r>
              <a:rPr lang="en-US" sz="4000" dirty="0" smtClean="0"/>
              <a:t>, </a:t>
            </a:r>
            <a:r>
              <a:rPr lang="en-US" sz="4000" dirty="0" smtClean="0">
                <a:hlinkClick r:id="rId5"/>
              </a:rPr>
              <a:t>denigrator</a:t>
            </a:r>
            <a:r>
              <a:rPr lang="en-US" sz="4000" dirty="0" smtClean="0"/>
              <a:t>, </a:t>
            </a:r>
            <a:r>
              <a:rPr lang="en-US" sz="4000" dirty="0" smtClean="0">
                <a:hlinkClick r:id="rId6"/>
              </a:rPr>
              <a:t>derider</a:t>
            </a:r>
            <a:r>
              <a:rPr lang="en-US" sz="4000" dirty="0" smtClean="0"/>
              <a:t>, </a:t>
            </a:r>
            <a:r>
              <a:rPr lang="en-US" sz="4000" dirty="0" smtClean="0">
                <a:hlinkClick r:id="rId7"/>
              </a:rPr>
              <a:t>detractor</a:t>
            </a:r>
            <a:r>
              <a:rPr lang="en-US" sz="4000" dirty="0" smtClean="0"/>
              <a:t>; </a:t>
            </a:r>
            <a:r>
              <a:rPr lang="en-US" sz="4000" dirty="0" smtClean="0">
                <a:hlinkClick r:id="rId8"/>
              </a:rPr>
              <a:t>assailant</a:t>
            </a:r>
            <a:r>
              <a:rPr lang="en-US" sz="4000" dirty="0" smtClean="0"/>
              <a:t>, </a:t>
            </a:r>
            <a:r>
              <a:rPr lang="en-US" sz="4000" dirty="0" smtClean="0">
                <a:hlinkClick r:id="rId9"/>
              </a:rPr>
              <a:t>attacker</a:t>
            </a:r>
            <a:r>
              <a:rPr lang="en-US" sz="4000" dirty="0" smtClean="0"/>
              <a:t>, </a:t>
            </a:r>
            <a:endParaRPr lang="en-US" sz="4000" dirty="0"/>
          </a:p>
        </p:txBody>
      </p:sp>
    </p:spTree>
    <p:extLst>
      <p:ext uri="{BB962C8B-B14F-4D97-AF65-F5344CB8AC3E}">
        <p14:creationId xmlns:p14="http://schemas.microsoft.com/office/powerpoint/2010/main" val="368475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533400"/>
            <a:ext cx="8458200" cy="6001643"/>
          </a:xfrm>
          <a:prstGeom prst="rect">
            <a:avLst/>
          </a:prstGeom>
        </p:spPr>
        <p:txBody>
          <a:bodyPr wrap="square">
            <a:spAutoFit/>
          </a:bodyPr>
          <a:lstStyle/>
          <a:p>
            <a:r>
              <a:rPr lang="en-US" sz="4800" dirty="0" smtClean="0">
                <a:hlinkClick r:id="rId2"/>
              </a:rPr>
              <a:t>crucifier</a:t>
            </a:r>
            <a:r>
              <a:rPr lang="en-US" sz="4800" dirty="0" smtClean="0"/>
              <a:t>; </a:t>
            </a:r>
            <a:r>
              <a:rPr lang="en-US" sz="4800" dirty="0" smtClean="0">
                <a:hlinkClick r:id="rId3"/>
              </a:rPr>
              <a:t>criticaster</a:t>
            </a:r>
            <a:r>
              <a:rPr lang="en-US" sz="4800" dirty="0" smtClean="0"/>
              <a:t>, </a:t>
            </a:r>
            <a:r>
              <a:rPr lang="en-US" sz="4800" dirty="0" smtClean="0">
                <a:hlinkClick r:id="rId4"/>
              </a:rPr>
              <a:t>hairsplitter</a:t>
            </a:r>
            <a:r>
              <a:rPr lang="en-US" sz="4800" dirty="0" smtClean="0"/>
              <a:t>, </a:t>
            </a:r>
            <a:r>
              <a:rPr lang="en-US" sz="4800" dirty="0" smtClean="0">
                <a:hlinkClick r:id="rId5"/>
              </a:rPr>
              <a:t>pettifogger</a:t>
            </a:r>
            <a:r>
              <a:rPr lang="en-US" sz="4800" dirty="0" smtClean="0"/>
              <a:t>, </a:t>
            </a:r>
            <a:r>
              <a:rPr lang="en-US" sz="4800" dirty="0" smtClean="0">
                <a:hlinkClick r:id="rId6"/>
              </a:rPr>
              <a:t>quibbler</a:t>
            </a:r>
            <a:r>
              <a:rPr lang="en-US" sz="4800" dirty="0" smtClean="0"/>
              <a:t>; </a:t>
            </a:r>
            <a:r>
              <a:rPr lang="en-US" sz="4800" dirty="0" smtClean="0">
                <a:hlinkClick r:id="rId7"/>
              </a:rPr>
              <a:t>admonisher</a:t>
            </a:r>
            <a:r>
              <a:rPr lang="en-US" sz="4800" dirty="0" smtClean="0"/>
              <a:t>, </a:t>
            </a:r>
            <a:r>
              <a:rPr lang="en-US" sz="4800" dirty="0" smtClean="0">
                <a:hlinkClick r:id="rId8"/>
              </a:rPr>
              <a:t>haranguer</a:t>
            </a:r>
            <a:r>
              <a:rPr lang="en-US" sz="4800" dirty="0" smtClean="0"/>
              <a:t>, </a:t>
            </a:r>
            <a:r>
              <a:rPr lang="en-US" sz="4800" dirty="0" err="1" smtClean="0">
                <a:hlinkClick r:id="rId9"/>
              </a:rPr>
              <a:t>railer</a:t>
            </a:r>
            <a:r>
              <a:rPr lang="en-US" sz="4800" dirty="0" smtClean="0"/>
              <a:t>, </a:t>
            </a:r>
            <a:r>
              <a:rPr lang="en-US" sz="4800" dirty="0" err="1" smtClean="0">
                <a:hlinkClick r:id="rId10"/>
              </a:rPr>
              <a:t>ranter</a:t>
            </a:r>
            <a:r>
              <a:rPr lang="en-US" sz="4800" dirty="0" smtClean="0"/>
              <a:t>, </a:t>
            </a:r>
            <a:r>
              <a:rPr lang="en-US" sz="4800" dirty="0" err="1" smtClean="0">
                <a:hlinkClick r:id="rId11"/>
              </a:rPr>
              <a:t>rebuker</a:t>
            </a:r>
            <a:r>
              <a:rPr lang="en-US" sz="4800" dirty="0" smtClean="0"/>
              <a:t>, </a:t>
            </a:r>
            <a:r>
              <a:rPr lang="en-US" sz="4800" dirty="0" err="1" smtClean="0">
                <a:hlinkClick r:id="rId12"/>
              </a:rPr>
              <a:t>reproacher</a:t>
            </a:r>
            <a:r>
              <a:rPr lang="en-US" sz="4800" dirty="0" smtClean="0"/>
              <a:t>, </a:t>
            </a:r>
            <a:r>
              <a:rPr lang="en-US" sz="4800" dirty="0" err="1" smtClean="0">
                <a:hlinkClick r:id="rId13"/>
              </a:rPr>
              <a:t>reprover</a:t>
            </a:r>
            <a:r>
              <a:rPr lang="en-US" sz="4800" dirty="0" smtClean="0"/>
              <a:t>, </a:t>
            </a:r>
            <a:r>
              <a:rPr lang="en-US" sz="4800" dirty="0" smtClean="0">
                <a:hlinkClick r:id="rId14"/>
              </a:rPr>
              <a:t>scold</a:t>
            </a:r>
            <a:r>
              <a:rPr lang="en-US" sz="4800" dirty="0" smtClean="0"/>
              <a:t>, </a:t>
            </a:r>
            <a:r>
              <a:rPr lang="en-US" sz="4800" dirty="0" err="1" smtClean="0">
                <a:hlinkClick r:id="rId15"/>
              </a:rPr>
              <a:t>upbraider</a:t>
            </a:r>
            <a:r>
              <a:rPr lang="en-US" sz="4800" dirty="0" smtClean="0"/>
              <a:t>; </a:t>
            </a:r>
            <a:r>
              <a:rPr lang="en-US" sz="4800" dirty="0" smtClean="0">
                <a:hlinkClick r:id="rId16"/>
              </a:rPr>
              <a:t>bellyacher</a:t>
            </a:r>
            <a:r>
              <a:rPr lang="en-US" sz="4800" dirty="0" smtClean="0"/>
              <a:t>, </a:t>
            </a:r>
            <a:r>
              <a:rPr lang="en-US" sz="4800" dirty="0" smtClean="0">
                <a:hlinkClick r:id="rId17"/>
              </a:rPr>
              <a:t>complainer</a:t>
            </a:r>
            <a:r>
              <a:rPr lang="en-US" sz="4800" dirty="0" smtClean="0"/>
              <a:t>, </a:t>
            </a:r>
            <a:r>
              <a:rPr lang="en-US" sz="4800" dirty="0" smtClean="0">
                <a:hlinkClick r:id="rId18"/>
              </a:rPr>
              <a:t>crybaby</a:t>
            </a:r>
            <a:r>
              <a:rPr lang="en-US" sz="4800" dirty="0" smtClean="0"/>
              <a:t>, </a:t>
            </a:r>
            <a:r>
              <a:rPr lang="en-US" sz="4800" dirty="0" smtClean="0">
                <a:hlinkClick r:id="rId19"/>
              </a:rPr>
              <a:t>fusser</a:t>
            </a:r>
            <a:r>
              <a:rPr lang="en-US" sz="4800" dirty="0" smtClean="0"/>
              <a:t>, </a:t>
            </a:r>
            <a:r>
              <a:rPr lang="en-US" sz="4800" dirty="0" smtClean="0">
                <a:hlinkClick r:id="rId20"/>
              </a:rPr>
              <a:t>griper</a:t>
            </a:r>
            <a:r>
              <a:rPr lang="en-US" sz="4800" dirty="0" smtClean="0"/>
              <a:t>, </a:t>
            </a:r>
            <a:r>
              <a:rPr lang="en-US" sz="4800" dirty="0" smtClean="0">
                <a:hlinkClick r:id="rId21"/>
              </a:rPr>
              <a:t>grouch</a:t>
            </a:r>
            <a:r>
              <a:rPr lang="en-US" sz="4800" dirty="0" smtClean="0"/>
              <a:t>, </a:t>
            </a:r>
            <a:r>
              <a:rPr lang="en-US" sz="4800" dirty="0" smtClean="0">
                <a:hlinkClick r:id="rId22"/>
              </a:rPr>
              <a:t>grouser</a:t>
            </a:r>
            <a:r>
              <a:rPr lang="en-US" sz="4800" dirty="0" smtClean="0"/>
              <a:t>, </a:t>
            </a:r>
            <a:r>
              <a:rPr lang="en-US" sz="4800" dirty="0" smtClean="0">
                <a:hlinkClick r:id="rId23"/>
              </a:rPr>
              <a:t>grumbler</a:t>
            </a:r>
            <a:r>
              <a:rPr lang="en-US" sz="4800" dirty="0" smtClean="0"/>
              <a:t>, </a:t>
            </a:r>
            <a:r>
              <a:rPr lang="en-US" sz="4800" dirty="0" smtClean="0">
                <a:hlinkClick r:id="rId24"/>
              </a:rPr>
              <a:t>whiner</a:t>
            </a:r>
            <a:endParaRPr lang="en-US" sz="4800" dirty="0"/>
          </a:p>
        </p:txBody>
      </p:sp>
    </p:spTree>
    <p:extLst>
      <p:ext uri="{BB962C8B-B14F-4D97-AF65-F5344CB8AC3E}">
        <p14:creationId xmlns:p14="http://schemas.microsoft.com/office/powerpoint/2010/main" val="89130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3012</Words>
  <Application>Microsoft Office PowerPoint</Application>
  <PresentationFormat>On-screen Show (4:3)</PresentationFormat>
  <Paragraphs>136</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dc:creator>
  <cp:lastModifiedBy>ian</cp:lastModifiedBy>
  <cp:revision>23</cp:revision>
  <dcterms:created xsi:type="dcterms:W3CDTF">2013-05-17T16:03:00Z</dcterms:created>
  <dcterms:modified xsi:type="dcterms:W3CDTF">2013-05-25T04:21:23Z</dcterms:modified>
</cp:coreProperties>
</file>